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8" r:id="rId3"/>
  </p:sldIdLst>
  <p:sldSz cx="21388388" cy="30275213"/>
  <p:notesSz cx="6858000" cy="9144000"/>
  <p:defaultText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65">
          <p15:clr>
            <a:srgbClr val="A4A3A4"/>
          </p15:clr>
        </p15:guide>
        <p15:guide id="3" orient="horz" pos="18541">
          <p15:clr>
            <a:srgbClr val="A4A3A4"/>
          </p15:clr>
        </p15:guide>
        <p15:guide id="4" pos="673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37" autoAdjust="0"/>
    <p:restoredTop sz="94777" autoAdjust="0"/>
  </p:normalViewPr>
  <p:slideViewPr>
    <p:cSldViewPr snapToGrid="0" snapToObjects="1" showGuides="1">
      <p:cViewPr>
        <p:scale>
          <a:sx n="50" d="100"/>
          <a:sy n="50" d="100"/>
        </p:scale>
        <p:origin x="519" y="18"/>
      </p:cViewPr>
      <p:guideLst>
        <p:guide orient="horz" pos="265"/>
        <p:guide orient="horz" pos="18541"/>
        <p:guide pos="673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11" Type="http://schemas.microsoft.com/office/2016/11/relationships/changesInfo" Target="changesInfos/changesInfo1.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SAMREEN" userId="1f17557e49d5163e" providerId="LiveId" clId="{393B95F0-548D-43A0-BDCC-10BE382A827A}"/>
    <pc:docChg chg="custSel modSld">
      <pc:chgData name="MOHAMMED SAMREEN" userId="1f17557e49d5163e" providerId="LiveId" clId="{393B95F0-548D-43A0-BDCC-10BE382A827A}" dt="2025-11-25T08:43:08.463" v="144" actId="27636"/>
      <pc:docMkLst>
        <pc:docMk/>
      </pc:docMkLst>
      <pc:sldChg chg="modSp mod">
        <pc:chgData name="MOHAMMED SAMREEN" userId="1f17557e49d5163e" providerId="LiveId" clId="{393B95F0-548D-43A0-BDCC-10BE382A827A}" dt="2025-11-25T08:43:08.463" v="144" actId="27636"/>
        <pc:sldMkLst>
          <pc:docMk/>
          <pc:sldMk cId="2744535579" sldId="258"/>
        </pc:sldMkLst>
        <pc:spChg chg="mod">
          <ac:chgData name="MOHAMMED SAMREEN" userId="1f17557e49d5163e" providerId="LiveId" clId="{393B95F0-548D-43A0-BDCC-10BE382A827A}" dt="2025-11-25T08:43:08.463" v="144" actId="27636"/>
          <ac:spMkLst>
            <pc:docMk/>
            <pc:sldMk cId="2744535579" sldId="258"/>
            <ac:spMk id="13" creationId="{7A884C8C-B5A3-EA17-D7AF-8FB21EF3CA9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11/25/2025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11/25/2025</a:t>
            </a:fld>
            <a:endParaRPr lang="en-US" dirty="0"/>
          </a:p>
        </p:txBody>
      </p:sp>
      <p:sp>
        <p:nvSpPr>
          <p:cNvPr id="4" name="Slide Image Placeholder 3"/>
          <p:cNvSpPr>
            <a:spLocks noGrp="1" noRot="1" noChangeAspect="1"/>
          </p:cNvSpPr>
          <p:nvPr>
            <p:ph type="sldImg" idx="2"/>
          </p:nvPr>
        </p:nvSpPr>
        <p:spPr>
          <a:xfrm>
            <a:off x="2217738" y="685800"/>
            <a:ext cx="24225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3038715" rtl="0" eaLnBrk="1" latinLnBrk="0" hangingPunct="1">
      <a:defRPr sz="4100" kern="1200">
        <a:solidFill>
          <a:schemeClr val="tx1"/>
        </a:solidFill>
        <a:latin typeface="+mn-lt"/>
        <a:ea typeface="+mn-ea"/>
        <a:cs typeface="+mn-cs"/>
      </a:defRPr>
    </a:lvl1pPr>
    <a:lvl2pPr marL="1519358" algn="l" defTabSz="3038715" rtl="0" eaLnBrk="1" latinLnBrk="0" hangingPunct="1">
      <a:defRPr sz="4100" kern="1200">
        <a:solidFill>
          <a:schemeClr val="tx1"/>
        </a:solidFill>
        <a:latin typeface="+mn-lt"/>
        <a:ea typeface="+mn-ea"/>
        <a:cs typeface="+mn-cs"/>
      </a:defRPr>
    </a:lvl2pPr>
    <a:lvl3pPr marL="3038715" algn="l" defTabSz="3038715" rtl="0" eaLnBrk="1" latinLnBrk="0" hangingPunct="1">
      <a:defRPr sz="4100" kern="1200">
        <a:solidFill>
          <a:schemeClr val="tx1"/>
        </a:solidFill>
        <a:latin typeface="+mn-lt"/>
        <a:ea typeface="+mn-ea"/>
        <a:cs typeface="+mn-cs"/>
      </a:defRPr>
    </a:lvl3pPr>
    <a:lvl4pPr marL="4558071" algn="l" defTabSz="3038715" rtl="0" eaLnBrk="1" latinLnBrk="0" hangingPunct="1">
      <a:defRPr sz="4100" kern="1200">
        <a:solidFill>
          <a:schemeClr val="tx1"/>
        </a:solidFill>
        <a:latin typeface="+mn-lt"/>
        <a:ea typeface="+mn-ea"/>
        <a:cs typeface="+mn-cs"/>
      </a:defRPr>
    </a:lvl4pPr>
    <a:lvl5pPr marL="6077429" algn="l" defTabSz="3038715" rtl="0" eaLnBrk="1" latinLnBrk="0" hangingPunct="1">
      <a:defRPr sz="4100" kern="1200">
        <a:solidFill>
          <a:schemeClr val="tx1"/>
        </a:solidFill>
        <a:latin typeface="+mn-lt"/>
        <a:ea typeface="+mn-ea"/>
        <a:cs typeface="+mn-cs"/>
      </a:defRPr>
    </a:lvl5pPr>
    <a:lvl6pPr marL="7596786" algn="l" defTabSz="3038715" rtl="0" eaLnBrk="1" latinLnBrk="0" hangingPunct="1">
      <a:defRPr sz="4100" kern="1200">
        <a:solidFill>
          <a:schemeClr val="tx1"/>
        </a:solidFill>
        <a:latin typeface="+mn-lt"/>
        <a:ea typeface="+mn-ea"/>
        <a:cs typeface="+mn-cs"/>
      </a:defRPr>
    </a:lvl6pPr>
    <a:lvl7pPr marL="9116145" algn="l" defTabSz="3038715" rtl="0" eaLnBrk="1" latinLnBrk="0" hangingPunct="1">
      <a:defRPr sz="4100" kern="1200">
        <a:solidFill>
          <a:schemeClr val="tx1"/>
        </a:solidFill>
        <a:latin typeface="+mn-lt"/>
        <a:ea typeface="+mn-ea"/>
        <a:cs typeface="+mn-cs"/>
      </a:defRPr>
    </a:lvl7pPr>
    <a:lvl8pPr marL="10635501" algn="l" defTabSz="3038715" rtl="0" eaLnBrk="1" latinLnBrk="0" hangingPunct="1">
      <a:defRPr sz="4100" kern="1200">
        <a:solidFill>
          <a:schemeClr val="tx1"/>
        </a:solidFill>
        <a:latin typeface="+mn-lt"/>
        <a:ea typeface="+mn-ea"/>
        <a:cs typeface="+mn-cs"/>
      </a:defRPr>
    </a:lvl8pPr>
    <a:lvl9pPr marL="12154859" algn="l" defTabSz="3038715"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400305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1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solidFill>
            <a:schemeClr val="accent5">
              <a:lumMod val="50000"/>
            </a:schemeClr>
          </a:solidFill>
        </p:spPr>
        <p:txBody>
          <a:bodyPr wrap="square" lIns="63307" tIns="63307" rIns="63307" bIns="63307"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solidFill>
            <a:schemeClr val="accent5">
              <a:lumMod val="50000"/>
            </a:schemeClr>
          </a:solidFill>
        </p:spPr>
        <p:txBody>
          <a:bodyPr wrap="square" lIns="63307" tIns="63307" rIns="63307" bIns="63307"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solidFill>
            <a:schemeClr val="accent5">
              <a:lumMod val="50000"/>
            </a:schemeClr>
          </a:solidFill>
        </p:spPr>
        <p:txBody>
          <a:bodyPr wrap="square" lIns="63307" tIns="63307" rIns="63307" bIns="63307"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solidFill>
            <a:schemeClr val="accent5">
              <a:lumMod val="50000"/>
            </a:schemeClr>
          </a:solidFill>
        </p:spPr>
        <p:txBody>
          <a:bodyPr wrap="square" lIns="63307" tIns="63307" rIns="63307" bIns="63307"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solidFill>
            <a:schemeClr val="accent5">
              <a:lumMod val="50000"/>
            </a:schemeClr>
          </a:solidFill>
        </p:spPr>
        <p:txBody>
          <a:bodyPr wrap="square" lIns="63307" tIns="63307" rIns="63307" bIns="63307"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2591044"/>
            <a:ext cx="15608232" cy="586791"/>
          </a:xfrm>
          <a:prstGeom prst="rect">
            <a:avLst/>
          </a:prstGeom>
        </p:spPr>
        <p:txBody>
          <a:bodyPr lIns="54681" tIns="27341" rIns="54681" bIns="27341">
            <a:normAutofit/>
          </a:bodyPr>
          <a:lstStyle>
            <a:lvl1pPr marL="0" indent="0" algn="ctr">
              <a:buFontTx/>
              <a:buNone/>
              <a:defRPr sz="2400">
                <a:solidFill>
                  <a:schemeClr val="bg1"/>
                </a:solidFill>
                <a:latin typeface="Century Gothic" panose="020B0502020202020204" pitchFamily="34" charset="0"/>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1644072"/>
            <a:ext cx="15608232" cy="769233"/>
          </a:xfrm>
          <a:prstGeom prst="rect">
            <a:avLst/>
          </a:prstGeom>
        </p:spPr>
        <p:txBody>
          <a:bodyPr lIns="54681" tIns="27341" rIns="54681" bIns="27341" anchor="t" anchorCtr="1">
            <a:normAutofit/>
          </a:bodyPr>
          <a:lstStyle>
            <a:lvl1pPr marL="0" indent="0" algn="ctr">
              <a:buFontTx/>
              <a:buNone/>
              <a:defRPr sz="3600">
                <a:solidFill>
                  <a:schemeClr val="bg1"/>
                </a:solidFill>
                <a:latin typeface="Century Gothic" panose="020B0502020202020204" pitchFamily="34" charset="0"/>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9"/>
            <a:ext cx="15608232" cy="1117674"/>
          </a:xfrm>
          <a:prstGeom prst="rect">
            <a:avLst/>
          </a:prstGeom>
        </p:spPr>
        <p:txBody>
          <a:bodyPr lIns="54681" tIns="27341" rIns="54681" bIns="27341" anchor="t" anchorCtr="1">
            <a:normAutofit/>
          </a:bodyPr>
          <a:lstStyle>
            <a:lvl1pPr marL="0" indent="0" algn="ctr">
              <a:buFontTx/>
              <a:buNone/>
              <a:defRPr sz="5400" b="1">
                <a:solidFill>
                  <a:schemeClr val="bg1"/>
                </a:solidFill>
                <a:latin typeface="Century Gothic" panose="020B0502020202020204" pitchFamily="34" charset="0"/>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extLst>
      <p:ext uri="{BB962C8B-B14F-4D97-AF65-F5344CB8AC3E}">
        <p14:creationId xmlns:p14="http://schemas.microsoft.com/office/powerpoint/2010/main" val="3014640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1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solidFill>
            <a:schemeClr val="accent5">
              <a:lumMod val="50000"/>
            </a:schemeClr>
          </a:solidFill>
        </p:spPr>
        <p:txBody>
          <a:bodyPr wrap="square" lIns="63307" tIns="63307" rIns="63307" bIns="63307"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solidFill>
            <a:schemeClr val="accent5">
              <a:lumMod val="50000"/>
            </a:schemeClr>
          </a:solidFill>
        </p:spPr>
        <p:txBody>
          <a:bodyPr wrap="square" lIns="63307" tIns="63307" rIns="63307" bIns="63307"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solidFill>
            <a:schemeClr val="accent5">
              <a:lumMod val="50000"/>
            </a:schemeClr>
          </a:solidFill>
        </p:spPr>
        <p:txBody>
          <a:bodyPr wrap="square" lIns="63307" tIns="63307" rIns="63307" bIns="63307"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solidFill>
            <a:schemeClr val="accent5">
              <a:lumMod val="50000"/>
            </a:schemeClr>
          </a:solidFill>
        </p:spPr>
        <p:txBody>
          <a:bodyPr wrap="square" lIns="63307" tIns="63307" rIns="63307" bIns="63307"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solidFill>
            <a:schemeClr val="accent5">
              <a:lumMod val="50000"/>
            </a:schemeClr>
          </a:solidFill>
        </p:spPr>
        <p:txBody>
          <a:bodyPr wrap="square" lIns="63307" tIns="63307" rIns="63307" bIns="63307"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2591044"/>
            <a:ext cx="15608232" cy="586791"/>
          </a:xfrm>
          <a:prstGeom prst="rect">
            <a:avLst/>
          </a:prstGeom>
        </p:spPr>
        <p:txBody>
          <a:bodyPr lIns="54681" tIns="27341" rIns="54681" bIns="27341">
            <a:normAutofit/>
          </a:bodyPr>
          <a:lstStyle>
            <a:lvl1pPr marL="0" indent="0" algn="ctr">
              <a:buFontTx/>
              <a:buNone/>
              <a:defRPr sz="2400">
                <a:solidFill>
                  <a:schemeClr val="bg1"/>
                </a:solidFill>
                <a:latin typeface="Century Gothic" panose="020B0502020202020204" pitchFamily="34" charset="0"/>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1644072"/>
            <a:ext cx="15608232" cy="769233"/>
          </a:xfrm>
          <a:prstGeom prst="rect">
            <a:avLst/>
          </a:prstGeom>
        </p:spPr>
        <p:txBody>
          <a:bodyPr lIns="54681" tIns="27341" rIns="54681" bIns="27341" anchor="t" anchorCtr="1">
            <a:normAutofit/>
          </a:bodyPr>
          <a:lstStyle>
            <a:lvl1pPr marL="0" indent="0" algn="ctr">
              <a:buFontTx/>
              <a:buNone/>
              <a:defRPr sz="3600">
                <a:solidFill>
                  <a:schemeClr val="bg1"/>
                </a:solidFill>
                <a:latin typeface="Century Gothic" panose="020B0502020202020204" pitchFamily="34" charset="0"/>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9"/>
            <a:ext cx="15608232" cy="1117674"/>
          </a:xfrm>
          <a:prstGeom prst="rect">
            <a:avLst/>
          </a:prstGeom>
        </p:spPr>
        <p:txBody>
          <a:bodyPr lIns="54681" tIns="27341" rIns="54681" bIns="27341" anchor="t" anchorCtr="1">
            <a:normAutofit/>
          </a:bodyPr>
          <a:lstStyle>
            <a:lvl1pPr marL="0" indent="0" algn="ctr">
              <a:buFontTx/>
              <a:buNone/>
              <a:defRPr sz="5400" b="1">
                <a:solidFill>
                  <a:schemeClr val="bg1"/>
                </a:solidFill>
                <a:latin typeface="Century Gothic" panose="020B0502020202020204" pitchFamily="34" charset="0"/>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extLst>
      <p:ext uri="{BB962C8B-B14F-4D97-AF65-F5344CB8AC3E}">
        <p14:creationId xmlns:p14="http://schemas.microsoft.com/office/powerpoint/2010/main" val="4226796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32A2D4-7911-61B6-0348-5C9DF3FF9C09}"/>
              </a:ext>
            </a:extLst>
          </p:cNvPr>
          <p:cNvSpPr/>
          <p:nvPr userDrawn="1"/>
        </p:nvSpPr>
        <p:spPr>
          <a:xfrm>
            <a:off x="-1" y="29433838"/>
            <a:ext cx="21388387" cy="84137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577515" y="29739208"/>
            <a:ext cx="1578661" cy="230633"/>
          </a:xfrm>
          <a:prstGeom prst="rect">
            <a:avLst/>
          </a:prstGeom>
          <a:noFill/>
          <a:ln w="9525">
            <a:noFill/>
            <a:miter lim="800000"/>
            <a:headEnd/>
            <a:tailEnd/>
          </a:ln>
          <a:effectLst/>
        </p:spPr>
        <p:txBody>
          <a:bodyPr wrap="square" lIns="63187" tIns="31588" rIns="63187" bIns="31588">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70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C74784A8-6F25-7449-9CCF-614BC1946BC7}"/>
              </a:ext>
            </a:extLst>
          </p:cNvPr>
          <p:cNvGraphicFramePr>
            <a:graphicFrameLocks noGrp="1"/>
          </p:cNvGraphicFramePr>
          <p:nvPr userDrawn="1">
            <p:extLst>
              <p:ext uri="{D42A27DB-BD31-4B8C-83A1-F6EECF244321}">
                <p14:modId xmlns:p14="http://schemas.microsoft.com/office/powerpoint/2010/main" val="1988771644"/>
              </p:ext>
            </p:extLst>
          </p:nvPr>
        </p:nvGraphicFramePr>
        <p:xfrm>
          <a:off x="-8726467" y="34253"/>
          <a:ext cx="8117859" cy="30210616"/>
        </p:xfrm>
        <a:graphic>
          <a:graphicData uri="http://schemas.openxmlformats.org/drawingml/2006/table">
            <a:tbl>
              <a:tblPr firstRow="1" bandRow="1">
                <a:tableStyleId>{5C22544A-7EE6-4342-B048-85BDC9FD1C3A}</a:tableStyleId>
              </a:tblPr>
              <a:tblGrid>
                <a:gridCol w="3480873">
                  <a:extLst>
                    <a:ext uri="{9D8B030D-6E8A-4147-A177-3AD203B41FA5}">
                      <a16:colId xmlns:a16="http://schemas.microsoft.com/office/drawing/2014/main" val="20000"/>
                    </a:ext>
                  </a:extLst>
                </a:gridCol>
                <a:gridCol w="4636986">
                  <a:extLst>
                    <a:ext uri="{9D8B030D-6E8A-4147-A177-3AD203B41FA5}">
                      <a16:colId xmlns:a16="http://schemas.microsoft.com/office/drawing/2014/main" val="20001"/>
                    </a:ext>
                  </a:extLst>
                </a:gridCol>
              </a:tblGrid>
              <a:tr h="117073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dirty="0">
                          <a:solidFill>
                            <a:srgbClr val="1F3A4E"/>
                          </a:solidFill>
                          <a:latin typeface="Arial Black" panose="020B0A04020102020204" pitchFamily="34" charset="0"/>
                        </a:rPr>
                        <a:t>QUICK START GUIDE</a:t>
                      </a:r>
                      <a:br>
                        <a:rPr lang="en-US" sz="3200" b="0" spc="600" dirty="0">
                          <a:solidFill>
                            <a:srgbClr val="1F3A4E"/>
                          </a:solidFill>
                          <a:latin typeface="Arial Black" panose="020B0A04020102020204" pitchFamily="34" charset="0"/>
                        </a:rPr>
                      </a:br>
                      <a:r>
                        <a:rPr lang="en-US" sz="2400" b="1" spc="0" dirty="0">
                          <a:solidFill>
                            <a:srgbClr val="FF0000"/>
                          </a:solidFill>
                          <a:latin typeface="Trebuchet MS" pitchFamily="34" charset="0"/>
                        </a:rPr>
                        <a:t>(THIS SIDEBAR WILL NOT PRINT)</a:t>
                      </a:r>
                      <a:endParaRPr lang="en-US" sz="32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3598933">
                <a:tc gridSpan="2">
                  <a:txBody>
                    <a:bodyPr/>
                    <a:lstStyle/>
                    <a:p>
                      <a:pPr defTabSz="3765639"/>
                      <a:r>
                        <a:rPr lang="en-US" sz="1800" i="0" dirty="0">
                          <a:solidFill>
                            <a:srgbClr val="D9D9D9"/>
                          </a:solidFill>
                          <a:latin typeface="Arial"/>
                          <a:cs typeface="Arial"/>
                        </a:rPr>
                        <a:t>This PowerPoint template produces a </a:t>
                      </a:r>
                      <a:r>
                        <a:rPr lang="en-US" sz="1800" i="0" dirty="0">
                          <a:solidFill>
                            <a:srgbClr val="FFC000"/>
                          </a:solidFill>
                          <a:latin typeface="Arial"/>
                          <a:cs typeface="Arial"/>
                        </a:rPr>
                        <a:t>A1 </a:t>
                      </a:r>
                      <a:r>
                        <a:rPr lang="en-US" sz="1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800" i="0" dirty="0">
                        <a:solidFill>
                          <a:srgbClr val="D9D9D9"/>
                        </a:solidFill>
                        <a:latin typeface="Arial"/>
                        <a:cs typeface="Arial"/>
                      </a:endParaRPr>
                    </a:p>
                    <a:p>
                      <a:pPr defTabSz="3765639"/>
                      <a:r>
                        <a:rPr lang="en-US" sz="1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800" i="0" dirty="0" err="1">
                          <a:solidFill>
                            <a:srgbClr val="FFC000"/>
                          </a:solidFill>
                          <a:latin typeface="Arial"/>
                          <a:cs typeface="Arial"/>
                        </a:rPr>
                        <a:t>PosterPresentations.com</a:t>
                      </a:r>
                      <a:r>
                        <a:rPr lang="en-US" sz="1800" i="0" dirty="0">
                          <a:solidFill>
                            <a:srgbClr val="D9D9D9"/>
                          </a:solidFill>
                          <a:latin typeface="Arial"/>
                          <a:cs typeface="Arial"/>
                        </a:rPr>
                        <a:t> and click on the  </a:t>
                      </a:r>
                      <a:r>
                        <a:rPr lang="en-US" sz="1800" i="0" dirty="0">
                          <a:solidFill>
                            <a:srgbClr val="FFC000"/>
                          </a:solidFill>
                          <a:latin typeface="Arial"/>
                          <a:cs typeface="Arial"/>
                        </a:rPr>
                        <a:t>HELP DESK</a:t>
                      </a:r>
                      <a:r>
                        <a:rPr lang="en-US" sz="1800" i="0" baseline="0" dirty="0">
                          <a:solidFill>
                            <a:srgbClr val="D9D9D9"/>
                          </a:solidFill>
                          <a:latin typeface="Arial"/>
                          <a:cs typeface="Arial"/>
                        </a:rPr>
                        <a:t> </a:t>
                      </a:r>
                      <a:r>
                        <a:rPr lang="en-US" sz="1800" i="0" dirty="0">
                          <a:solidFill>
                            <a:srgbClr val="D9D9D9"/>
                          </a:solidFill>
                          <a:latin typeface="Arial"/>
                          <a:cs typeface="Arial"/>
                        </a:rPr>
                        <a:t>tab.</a:t>
                      </a:r>
                    </a:p>
                    <a:p>
                      <a:pPr defTabSz="3765639"/>
                      <a:endParaRPr lang="en-US" sz="1800" i="0" dirty="0">
                        <a:solidFill>
                          <a:srgbClr val="D9D9D9"/>
                        </a:solidFill>
                        <a:latin typeface="Arial"/>
                        <a:cs typeface="Arial"/>
                      </a:endParaRPr>
                    </a:p>
                    <a:p>
                      <a:pPr defTabSz="3765639"/>
                      <a:r>
                        <a:rPr lang="en-US" sz="1800" i="0" dirty="0">
                          <a:solidFill>
                            <a:srgbClr val="D9D9D9"/>
                          </a:solidFill>
                          <a:latin typeface="Arial"/>
                          <a:cs typeface="Arial"/>
                        </a:rPr>
                        <a:t>To print your poster using our same-day professional printing service, go online to </a:t>
                      </a:r>
                      <a:r>
                        <a:rPr lang="en-US" sz="1800" i="0" dirty="0" err="1">
                          <a:solidFill>
                            <a:srgbClr val="FFC000"/>
                          </a:solidFill>
                          <a:latin typeface="Arial"/>
                          <a:cs typeface="Arial"/>
                        </a:rPr>
                        <a:t>PosterPresentations.com</a:t>
                      </a:r>
                      <a:r>
                        <a:rPr lang="en-US" sz="1800" i="0" dirty="0">
                          <a:solidFill>
                            <a:srgbClr val="D9D9D9"/>
                          </a:solidFill>
                          <a:latin typeface="Arial"/>
                          <a:cs typeface="Arial"/>
                        </a:rPr>
                        <a:t> and click on "</a:t>
                      </a:r>
                      <a:r>
                        <a:rPr lang="en-US" sz="1800" i="0" dirty="0">
                          <a:solidFill>
                            <a:srgbClr val="FFC000"/>
                          </a:solidFill>
                          <a:latin typeface="Arial"/>
                          <a:cs typeface="Arial"/>
                        </a:rPr>
                        <a:t>Order your poster</a:t>
                      </a:r>
                      <a:r>
                        <a:rPr lang="en-US" sz="1800" i="0" dirty="0">
                          <a:solidFill>
                            <a:srgbClr val="D9D9D9"/>
                          </a:solidFill>
                          <a:latin typeface="Arial"/>
                          <a:cs typeface="Arial"/>
                        </a:rPr>
                        <a:t>".</a:t>
                      </a:r>
                      <a:endParaRPr lang="en-US" sz="1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292704">
                <a:tc>
                  <a:txBody>
                    <a:bodyPr/>
                    <a:lstStyle/>
                    <a:p>
                      <a:pPr algn="ctr"/>
                      <a:endParaRPr lang="en-US" sz="1800" dirty="0">
                        <a:solidFill>
                          <a:srgbClr val="1F3A4E"/>
                        </a:solidFill>
                      </a:endParaRPr>
                    </a:p>
                    <a:p>
                      <a:pPr algn="ctr"/>
                      <a:endParaRPr lang="en-US" sz="1800" dirty="0">
                        <a:solidFill>
                          <a:srgbClr val="1F3A4E"/>
                        </a:solidFill>
                      </a:endParaRPr>
                    </a:p>
                    <a:p>
                      <a:pPr algn="ctr"/>
                      <a:r>
                        <a:rPr lang="en-US" sz="1800" dirty="0">
                          <a:solidFill>
                            <a:schemeClr val="bg1"/>
                          </a:solidFill>
                          <a:latin typeface="Arial" panose="020B0604020202020204" pitchFamily="34" charset="0"/>
                          <a:cs typeface="Arial" panose="020B0604020202020204" pitchFamily="34" charset="0"/>
                        </a:rPr>
                        <a:t>This is a poster template for a </a:t>
                      </a:r>
                      <a:br>
                        <a:rPr lang="en-US" sz="1800" dirty="0">
                          <a:solidFill>
                            <a:schemeClr val="bg1"/>
                          </a:solidFill>
                          <a:latin typeface="Arial" panose="020B0604020202020204" pitchFamily="34" charset="0"/>
                          <a:cs typeface="Arial" panose="020B0604020202020204" pitchFamily="34" charset="0"/>
                        </a:rPr>
                      </a:br>
                      <a:r>
                        <a:rPr lang="en-US" sz="3200" b="1" dirty="0">
                          <a:solidFill>
                            <a:srgbClr val="FFC000"/>
                          </a:solidFill>
                          <a:latin typeface="Arial" panose="020B0604020202020204" pitchFamily="34" charset="0"/>
                          <a:cs typeface="Arial" panose="020B0604020202020204" pitchFamily="34" charset="0"/>
                        </a:rPr>
                        <a:t>A1</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dirty="0">
                          <a:solidFill>
                            <a:srgbClr val="FFC000"/>
                          </a:solidFill>
                          <a:latin typeface="Arial" panose="020B0604020202020204" pitchFamily="34" charset="0"/>
                          <a:cs typeface="Arial" panose="020B0604020202020204" pitchFamily="34" charset="0"/>
                        </a:rPr>
                        <a:t>594mm x 841mm</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dirty="0">
                          <a:solidFill>
                            <a:srgbClr val="FFC000"/>
                          </a:solidFill>
                          <a:latin typeface="Arial" panose="020B0604020202020204" pitchFamily="34" charset="0"/>
                          <a:cs typeface="Arial" panose="020B0604020202020204" pitchFamily="34" charset="0"/>
                        </a:rPr>
                        <a:t>23.39 inches x 33.11 inches</a:t>
                      </a:r>
                      <a:br>
                        <a:rPr lang="en-US" sz="1800" dirty="0">
                          <a:solidFill>
                            <a:schemeClr val="bg1"/>
                          </a:solidFill>
                          <a:latin typeface="Arial" panose="020B0604020202020204" pitchFamily="34" charset="0"/>
                          <a:cs typeface="Arial" panose="020B0604020202020204" pitchFamily="34" charset="0"/>
                        </a:rPr>
                      </a:br>
                      <a:r>
                        <a:rPr lang="en-US" sz="1800" dirty="0">
                          <a:solidFill>
                            <a:schemeClr val="bg1"/>
                          </a:solidFill>
                          <a:latin typeface="Arial" panose="020B0604020202020204" pitchFamily="34" charset="0"/>
                          <a:cs typeface="Arial" panose="020B0604020202020204" pitchFamily="34" charset="0"/>
                        </a:rPr>
                        <a:t>research presentation poster</a:t>
                      </a:r>
                    </a:p>
                    <a:p>
                      <a:endParaRPr lang="en-US" sz="1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000" b="1" baseline="0" dirty="0">
                          <a:solidFill>
                            <a:srgbClr val="FFC000"/>
                          </a:solidFill>
                          <a:latin typeface="Arial" panose="020B0604020202020204" pitchFamily="34" charset="0"/>
                          <a:cs typeface="Arial" panose="020B0604020202020204" pitchFamily="34" charset="0"/>
                        </a:rPr>
                        <a:t>Important: Check the template size</a:t>
                      </a:r>
                      <a:br>
                        <a:rPr lang="en-US" sz="1800" b="0" baseline="0" dirty="0">
                          <a:solidFill>
                            <a:srgbClr val="FFC000"/>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800" b="0" baseline="0" dirty="0">
                          <a:solidFill>
                            <a:srgbClr val="D9D9D9"/>
                          </a:solidFill>
                          <a:latin typeface="Arial" panose="020B0604020202020204" pitchFamily="34" charset="0"/>
                          <a:cs typeface="Arial" panose="020B0604020202020204" pitchFamily="34" charset="0"/>
                        </a:rPr>
                      </a:br>
                      <a:endParaRPr lang="en-US" sz="1800" b="0" baseline="0" dirty="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8"/>
                  </a:ext>
                </a:extLst>
              </a:tr>
              <a:tr h="3340698">
                <a:tc>
                  <a:txBody>
                    <a:bodyPr/>
                    <a:lstStyle/>
                    <a:p>
                      <a:endParaRPr lang="en-US" sz="1800" dirty="0">
                        <a:solidFill>
                          <a:srgbClr val="1F3A4E"/>
                        </a:solidFill>
                      </a:endParaRPr>
                    </a:p>
                  </a:txBody>
                  <a:tcPr>
                    <a:blipFill rotWithShape="1">
                      <a:blip r:embed="rId3"/>
                      <a:stretch>
                        <a:fillRect/>
                      </a:stretch>
                    </a:blipFill>
                  </a:tcPr>
                </a:tc>
                <a:tc>
                  <a:txBody>
                    <a:bodyPr/>
                    <a:lstStyle/>
                    <a:p>
                      <a:pPr algn="l"/>
                      <a:r>
                        <a:rPr lang="en-US" sz="2000" b="1" baseline="0" dirty="0">
                          <a:solidFill>
                            <a:srgbClr val="FFC000"/>
                          </a:solidFill>
                          <a:latin typeface="Arial" panose="020B0604020202020204" pitchFamily="34" charset="0"/>
                          <a:cs typeface="Arial" panose="020B0604020202020204" pitchFamily="34" charset="0"/>
                        </a:rPr>
                        <a:t>How to </a:t>
                      </a:r>
                      <a:r>
                        <a:rPr lang="en-US" sz="3600" b="1" baseline="0" dirty="0">
                          <a:solidFill>
                            <a:srgbClr val="FFC000"/>
                          </a:solidFill>
                          <a:latin typeface="Arial" panose="020B0604020202020204" pitchFamily="34" charset="0"/>
                          <a:cs typeface="Arial" panose="020B0604020202020204" pitchFamily="34" charset="0"/>
                        </a:rPr>
                        <a:t>Zoom in </a:t>
                      </a:r>
                      <a:r>
                        <a:rPr lang="en-US" sz="2000" b="1" baseline="0" dirty="0">
                          <a:solidFill>
                            <a:srgbClr val="FFC000"/>
                          </a:solidFill>
                          <a:latin typeface="Arial" panose="020B0604020202020204" pitchFamily="34" charset="0"/>
                          <a:cs typeface="Arial" panose="020B0604020202020204" pitchFamily="34" charset="0"/>
                        </a:rPr>
                        <a:t>and </a:t>
                      </a:r>
                      <a:r>
                        <a:rPr lang="en-US" sz="1600" b="1" baseline="0" dirty="0">
                          <a:solidFill>
                            <a:srgbClr val="FFC000"/>
                          </a:solidFill>
                          <a:latin typeface="Arial" panose="020B0604020202020204" pitchFamily="34" charset="0"/>
                          <a:cs typeface="Arial" panose="020B0604020202020204" pitchFamily="34" charset="0"/>
                        </a:rPr>
                        <a:t>out</a:t>
                      </a:r>
                      <a:endParaRPr lang="en-US" sz="2000" b="1" baseline="0" dirty="0">
                        <a:solidFill>
                          <a:srgbClr val="FFC000"/>
                        </a:solidFill>
                        <a:latin typeface="Arial" panose="020B0604020202020204" pitchFamily="34" charset="0"/>
                        <a:cs typeface="Arial" panose="020B0604020202020204" pitchFamily="34" charset="0"/>
                      </a:endParaRPr>
                    </a:p>
                    <a:p>
                      <a:pPr algn="l"/>
                      <a:r>
                        <a:rPr lang="en-US" sz="1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800" b="0" baseline="0" dirty="0">
                          <a:solidFill>
                            <a:srgbClr val="D9D9D9"/>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1. </a:t>
                      </a:r>
                      <a:r>
                        <a:rPr lang="en-US" sz="1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800" b="0" baseline="0" dirty="0">
                          <a:solidFill>
                            <a:srgbClr val="D9D9D9"/>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2. </a:t>
                      </a:r>
                      <a:r>
                        <a:rPr lang="en-US" sz="1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994589">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1" baseline="0" dirty="0">
                          <a:solidFill>
                            <a:srgbClr val="FFC000"/>
                          </a:solidFill>
                          <a:latin typeface="Arial" panose="020B0604020202020204" pitchFamily="34" charset="0"/>
                          <a:cs typeface="Arial" panose="020B0604020202020204" pitchFamily="34" charset="0"/>
                        </a:rPr>
                        <a:t>Ruler and Guides</a:t>
                      </a:r>
                      <a:br>
                        <a:rPr lang="en-US" sz="1800" b="0" baseline="0" dirty="0">
                          <a:solidFill>
                            <a:srgbClr val="FFC000"/>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945819">
                <a:tc>
                  <a:txBody>
                    <a:bodyPr/>
                    <a:lstStyle/>
                    <a:p>
                      <a:endParaRPr lang="en-US" sz="1800" dirty="0">
                        <a:solidFill>
                          <a:srgbClr val="1F3A4E"/>
                        </a:solidFill>
                      </a:endParaRPr>
                    </a:p>
                  </a:txBody>
                  <a:tcPr>
                    <a:blipFill rotWithShape="1">
                      <a:blip r:embed="rId4"/>
                      <a:stretch>
                        <a:fillRect/>
                      </a:stretch>
                    </a:blipFill>
                  </a:tcPr>
                </a:tc>
                <a:tc>
                  <a:txBody>
                    <a:bodyPr/>
                    <a:lstStyle/>
                    <a:p>
                      <a:pPr marL="0" lvl="1" indent="0" algn="l" defTabSz="114300"/>
                      <a:r>
                        <a:rPr lang="en-US" sz="2000" b="1" baseline="0" dirty="0">
                          <a:solidFill>
                            <a:srgbClr val="FFC000"/>
                          </a:solidFill>
                          <a:latin typeface="Arial" panose="020B0604020202020204" pitchFamily="34" charset="0"/>
                          <a:cs typeface="Arial" panose="020B0604020202020204" pitchFamily="34" charset="0"/>
                        </a:rPr>
                        <a:t>Headers and text containers</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208687">
                <a:tc gridSpan="2">
                  <a:txBody>
                    <a:bodyPr/>
                    <a:lstStyle/>
                    <a:p>
                      <a:r>
                        <a:rPr lang="en-US" sz="2000" b="1" dirty="0">
                          <a:solidFill>
                            <a:srgbClr val="FFC000"/>
                          </a:solidFill>
                          <a:latin typeface="Arial" panose="020B0604020202020204" pitchFamily="34" charset="0"/>
                          <a:cs typeface="Arial" panose="020B0604020202020204" pitchFamily="34" charset="0"/>
                        </a:rPr>
                        <a:t>Adding content to the poster</a:t>
                      </a:r>
                    </a:p>
                    <a:p>
                      <a:r>
                        <a:rPr lang="en-US" sz="1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12467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868684">
                <a:tc gridSpan="2">
                  <a:txBody>
                    <a:bodyPr/>
                    <a:lstStyle/>
                    <a:p>
                      <a:endParaRPr lang="en-US" sz="1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206781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259727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70EF0DC5-0CE8-8B48-8495-AC770E4326B0}"/>
              </a:ext>
            </a:extLst>
          </p:cNvPr>
          <p:cNvGraphicFramePr>
            <a:graphicFrameLocks noGrp="1"/>
          </p:cNvGraphicFramePr>
          <p:nvPr userDrawn="1">
            <p:extLst>
              <p:ext uri="{D42A27DB-BD31-4B8C-83A1-F6EECF244321}">
                <p14:modId xmlns:p14="http://schemas.microsoft.com/office/powerpoint/2010/main" val="817833161"/>
              </p:ext>
            </p:extLst>
          </p:nvPr>
        </p:nvGraphicFramePr>
        <p:xfrm>
          <a:off x="21937684" y="-142032"/>
          <a:ext cx="8060660" cy="30430194"/>
        </p:xfrm>
        <a:graphic>
          <a:graphicData uri="http://schemas.openxmlformats.org/drawingml/2006/table">
            <a:tbl>
              <a:tblPr firstRow="1" bandRow="1">
                <a:tableStyleId>{5C22544A-7EE6-4342-B048-85BDC9FD1C3A}</a:tableStyleId>
              </a:tblPr>
              <a:tblGrid>
                <a:gridCol w="3162981">
                  <a:extLst>
                    <a:ext uri="{9D8B030D-6E8A-4147-A177-3AD203B41FA5}">
                      <a16:colId xmlns:a16="http://schemas.microsoft.com/office/drawing/2014/main" val="20000"/>
                    </a:ext>
                  </a:extLst>
                </a:gridCol>
                <a:gridCol w="950236">
                  <a:extLst>
                    <a:ext uri="{9D8B030D-6E8A-4147-A177-3AD203B41FA5}">
                      <a16:colId xmlns:a16="http://schemas.microsoft.com/office/drawing/2014/main" val="764104496"/>
                    </a:ext>
                  </a:extLst>
                </a:gridCol>
                <a:gridCol w="3947443">
                  <a:extLst>
                    <a:ext uri="{9D8B030D-6E8A-4147-A177-3AD203B41FA5}">
                      <a16:colId xmlns:a16="http://schemas.microsoft.com/office/drawing/2014/main" val="4164475170"/>
                    </a:ext>
                  </a:extLst>
                </a:gridCol>
              </a:tblGrid>
              <a:tr h="119213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dirty="0">
                          <a:solidFill>
                            <a:srgbClr val="1F3A4E"/>
                          </a:solidFill>
                          <a:latin typeface="Arial Black" panose="020B0A04020102020204" pitchFamily="34" charset="0"/>
                        </a:rPr>
                        <a:t>QUICK START GUIDE</a:t>
                      </a:r>
                      <a:br>
                        <a:rPr lang="en-US" sz="3200" b="0" spc="600" dirty="0">
                          <a:solidFill>
                            <a:srgbClr val="1F3A4E"/>
                          </a:solidFill>
                          <a:latin typeface="Arial Black" panose="020B0A04020102020204" pitchFamily="34" charset="0"/>
                        </a:rPr>
                      </a:br>
                      <a:r>
                        <a:rPr lang="en-US" sz="2400" b="1" spc="0" dirty="0">
                          <a:solidFill>
                            <a:srgbClr val="FF0000"/>
                          </a:solidFill>
                          <a:latin typeface="Trebuchet MS" pitchFamily="34" charset="0"/>
                        </a:rPr>
                        <a:t>(THIS SIDEBAR WILL NOT PRINT)</a:t>
                      </a:r>
                      <a:endParaRPr lang="en-US" sz="32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27945">
                <a:tc gridSpan="3">
                  <a:txBody>
                    <a:bodyPr/>
                    <a:lstStyle/>
                    <a:p>
                      <a:pPr algn="l"/>
                      <a:r>
                        <a:rPr lang="en-US" sz="20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8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800" dirty="0">
                        <a:solidFill>
                          <a:srgbClr val="FFC000"/>
                        </a:solidFill>
                      </a:endParaRPr>
                    </a:p>
                    <a:p>
                      <a:pPr marL="0" indent="0" algn="l" defTabSz="114300"/>
                      <a:endParaRPr lang="en-US" sz="1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259477">
                <a:tc gridSpan="3">
                  <a:txBody>
                    <a:bodyPr/>
                    <a:lstStyle/>
                    <a:p>
                      <a:r>
                        <a:rPr lang="en-US" sz="2000" b="1" dirty="0">
                          <a:solidFill>
                            <a:srgbClr val="FFC000"/>
                          </a:solidFill>
                          <a:latin typeface="Arial" panose="020B0604020202020204" pitchFamily="34" charset="0"/>
                          <a:cs typeface="Arial" panose="020B0604020202020204" pitchFamily="34" charset="0"/>
                        </a:rPr>
                        <a:t>How to change the column layout configuration</a:t>
                      </a:r>
                    </a:p>
                    <a:p>
                      <a:r>
                        <a:rPr lang="en-US" sz="1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800" dirty="0">
                          <a:solidFill>
                            <a:srgbClr val="D9D9D9"/>
                          </a:solidFill>
                          <a:latin typeface="Arial" panose="020B0604020202020204" pitchFamily="34" charset="0"/>
                          <a:cs typeface="Arial" panose="020B0604020202020204" pitchFamily="34" charset="0"/>
                        </a:rPr>
                        <a:t>You can see a tutorial here: </a:t>
                      </a:r>
                      <a:r>
                        <a:rPr lang="en-US" sz="1800" u="sng" dirty="0">
                          <a:solidFill>
                            <a:srgbClr val="FFC000"/>
                          </a:solidFill>
                          <a:latin typeface="Arial" panose="020B0604020202020204" pitchFamily="34" charset="0"/>
                          <a:cs typeface="Arial" panose="020B0604020202020204" pitchFamily="34" charset="0"/>
                        </a:rPr>
                        <a:t>https://</a:t>
                      </a:r>
                      <a:r>
                        <a:rPr lang="en-US" sz="1800" u="sng" dirty="0" err="1">
                          <a:solidFill>
                            <a:srgbClr val="FFC000"/>
                          </a:solidFill>
                          <a:latin typeface="Arial" panose="020B0604020202020204" pitchFamily="34" charset="0"/>
                          <a:cs typeface="Arial" panose="020B0604020202020204" pitchFamily="34" charset="0"/>
                        </a:rPr>
                        <a:t>www.posterpresentations.com</a:t>
                      </a:r>
                      <a:r>
                        <a:rPr lang="en-US" sz="1800" u="sng" dirty="0">
                          <a:solidFill>
                            <a:srgbClr val="FFC000"/>
                          </a:solidFill>
                          <a:latin typeface="Arial" panose="020B0604020202020204" pitchFamily="34" charset="0"/>
                          <a:cs typeface="Arial" panose="020B0604020202020204" pitchFamily="34" charset="0"/>
                        </a:rPr>
                        <a:t>/how-to-change-the-column-</a:t>
                      </a:r>
                      <a:r>
                        <a:rPr lang="en-US" sz="1800" u="sng" dirty="0" err="1">
                          <a:solidFill>
                            <a:srgbClr val="FFC000"/>
                          </a:solidFill>
                          <a:latin typeface="Arial" panose="020B0604020202020204" pitchFamily="34" charset="0"/>
                          <a:cs typeface="Arial" panose="020B0604020202020204" pitchFamily="34" charset="0"/>
                        </a:rPr>
                        <a:t>configuration.html</a:t>
                      </a:r>
                      <a:endParaRPr lang="en-US" sz="44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67854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panose="020B0604020202020204" pitchFamily="34" charset="0"/>
                          <a:cs typeface="Arial" panose="020B0604020202020204" pitchFamily="34" charset="0"/>
                        </a:rPr>
                        <a:t>The Quick Start</a:t>
                      </a:r>
                      <a:r>
                        <a:rPr lang="en-US" sz="1800" baseline="0" noProof="0" dirty="0">
                          <a:solidFill>
                            <a:srgbClr val="D9D9D9"/>
                          </a:solidFill>
                          <a:latin typeface="Arial" panose="020B0604020202020204" pitchFamily="34" charset="0"/>
                          <a:cs typeface="Arial" panose="020B0604020202020204" pitchFamily="34" charset="0"/>
                        </a:rPr>
                        <a:t> Guides</a:t>
                      </a:r>
                      <a:r>
                        <a:rPr lang="en-US" sz="1800" noProof="0" dirty="0">
                          <a:solidFill>
                            <a:srgbClr val="D9D9D9"/>
                          </a:solidFill>
                          <a:latin typeface="Arial" panose="020B0604020202020204" pitchFamily="34" charset="0"/>
                          <a:cs typeface="Arial" panose="020B0604020202020204" pitchFamily="34" charset="0"/>
                        </a:rPr>
                        <a:t> </a:t>
                      </a:r>
                      <a:r>
                        <a:rPr lang="en-US" sz="1800" u="sng" noProof="0" dirty="0">
                          <a:solidFill>
                            <a:srgbClr val="D9D9D9"/>
                          </a:solidFill>
                          <a:latin typeface="Arial" panose="020B0604020202020204" pitchFamily="34" charset="0"/>
                          <a:cs typeface="Arial" panose="020B0604020202020204" pitchFamily="34" charset="0"/>
                        </a:rPr>
                        <a:t>are outside the template’s printable area</a:t>
                      </a:r>
                      <a:r>
                        <a:rPr lang="en-US" sz="1800" noProof="0" dirty="0">
                          <a:solidFill>
                            <a:srgbClr val="D9D9D9"/>
                          </a:solidFill>
                          <a:latin typeface="Arial" panose="020B0604020202020204" pitchFamily="34" charset="0"/>
                          <a:cs typeface="Arial" panose="020B0604020202020204" pitchFamily="34" charset="0"/>
                        </a:rPr>
                        <a:t> and they will not be on the printed poster</a:t>
                      </a:r>
                      <a:r>
                        <a:rPr lang="en-US" sz="1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dirty="0">
                          <a:solidFill>
                            <a:srgbClr val="D9D9D9"/>
                          </a:solidFill>
                          <a:latin typeface="Arial" panose="020B0604020202020204" pitchFamily="34" charset="0"/>
                          <a:cs typeface="Arial" panose="020B0604020202020204" pitchFamily="34" charset="0"/>
                        </a:rPr>
                        <a:t>To hide the guides click on the </a:t>
                      </a:r>
                      <a:r>
                        <a:rPr lang="en-US" sz="1800" b="1" baseline="0" noProof="0" dirty="0">
                          <a:solidFill>
                            <a:srgbClr val="D9D9D9"/>
                          </a:solidFill>
                          <a:latin typeface="Arial" panose="020B0604020202020204" pitchFamily="34" charset="0"/>
                          <a:cs typeface="Arial" panose="020B0604020202020204" pitchFamily="34" charset="0"/>
                        </a:rPr>
                        <a:t>Home</a:t>
                      </a:r>
                      <a:r>
                        <a:rPr lang="en-US" sz="1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800" b="1" baseline="0" noProof="0" dirty="0">
                          <a:solidFill>
                            <a:srgbClr val="D9D9D9"/>
                          </a:solidFill>
                          <a:latin typeface="Arial" panose="020B0604020202020204" pitchFamily="34" charset="0"/>
                          <a:cs typeface="Arial" panose="020B0604020202020204" pitchFamily="34" charset="0"/>
                        </a:rPr>
                        <a:t>Layout</a:t>
                      </a:r>
                      <a:r>
                        <a:rPr lang="en-US" sz="1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800" b="1" baseline="0" noProof="0" dirty="0">
                          <a:solidFill>
                            <a:srgbClr val="D9D9D9"/>
                          </a:solidFill>
                          <a:latin typeface="Arial" panose="020B0604020202020204" pitchFamily="34" charset="0"/>
                          <a:cs typeface="Arial" panose="020B0604020202020204" pitchFamily="34" charset="0"/>
                        </a:rPr>
                        <a:t>Without Guides </a:t>
                      </a:r>
                      <a:r>
                        <a:rPr lang="en-US" sz="1800" b="0" baseline="0" noProof="0" dirty="0">
                          <a:solidFill>
                            <a:srgbClr val="D9D9D9"/>
                          </a:solidFill>
                          <a:latin typeface="Arial" panose="020B0604020202020204" pitchFamily="34" charset="0"/>
                          <a:cs typeface="Arial" panose="020B0604020202020204" pitchFamily="34" charset="0"/>
                        </a:rPr>
                        <a:t>layout</a:t>
                      </a:r>
                      <a:r>
                        <a:rPr lang="en-US" sz="1800" baseline="0" noProof="0" dirty="0">
                          <a:solidFill>
                            <a:srgbClr val="D9D9D9"/>
                          </a:solidFill>
                          <a:latin typeface="Arial" panose="020B0604020202020204" pitchFamily="34" charset="0"/>
                          <a:cs typeface="Arial" panose="020B0604020202020204" pitchFamily="34" charset="0"/>
                        </a:rPr>
                        <a:t>.</a:t>
                      </a:r>
                      <a:endParaRPr lang="en-US" sz="1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646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626677">
                <a:tc>
                  <a:txBody>
                    <a:bodyPr/>
                    <a:lstStyle/>
                    <a:p>
                      <a:pPr rtl="0"/>
                      <a:r>
                        <a:rPr lang="en-US" sz="2400" b="1" dirty="0">
                          <a:solidFill>
                            <a:srgbClr val="FFC000"/>
                          </a:solidFill>
                          <a:latin typeface="Arial" panose="020B0604020202020204" pitchFamily="34" charset="0"/>
                          <a:cs typeface="Arial" panose="020B0604020202020204" pitchFamily="34" charset="0"/>
                        </a:rPr>
                        <a:t>How to</a:t>
                      </a:r>
                      <a:r>
                        <a:rPr lang="en-US" sz="2400" b="1" baseline="0" dirty="0">
                          <a:solidFill>
                            <a:srgbClr val="FFC000"/>
                          </a:solidFill>
                          <a:latin typeface="Arial" panose="020B0604020202020204" pitchFamily="34" charset="0"/>
                          <a:cs typeface="Arial" panose="020B0604020202020204" pitchFamily="34" charset="0"/>
                        </a:rPr>
                        <a:t> preview your poster prior to printing</a:t>
                      </a:r>
                      <a:endParaRPr lang="en-US" sz="2400" b="1" dirty="0">
                        <a:solidFill>
                          <a:srgbClr val="FFC000"/>
                        </a:solidFill>
                        <a:latin typeface="Arial" panose="020B0604020202020204" pitchFamily="34" charset="0"/>
                        <a:cs typeface="Arial" panose="020B0604020202020204" pitchFamily="34" charset="0"/>
                      </a:endParaRPr>
                    </a:p>
                    <a:p>
                      <a:pPr rtl="0"/>
                      <a:r>
                        <a:rPr lang="en-US" sz="2000" dirty="0">
                          <a:solidFill>
                            <a:srgbClr val="D9D9D9"/>
                          </a:solidFill>
                          <a:latin typeface="Arial" panose="020B0604020202020204" pitchFamily="34" charset="0"/>
                          <a:cs typeface="Arial" panose="020B0604020202020204" pitchFamily="34" charset="0"/>
                        </a:rPr>
                        <a:t>You can preview your poster at any time by pressing the </a:t>
                      </a:r>
                      <a:r>
                        <a:rPr lang="en-US" sz="2000" dirty="0">
                          <a:solidFill>
                            <a:srgbClr val="FFC000"/>
                          </a:solidFill>
                          <a:latin typeface="Arial" panose="020B0604020202020204" pitchFamily="34" charset="0"/>
                          <a:cs typeface="Arial" panose="020B0604020202020204" pitchFamily="34" charset="0"/>
                        </a:rPr>
                        <a:t>F5 key</a:t>
                      </a:r>
                      <a:r>
                        <a:rPr lang="en-US" sz="20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000" dirty="0">
                          <a:solidFill>
                            <a:srgbClr val="FFC000"/>
                          </a:solidFill>
                          <a:latin typeface="Arial" panose="020B0604020202020204" pitchFamily="34" charset="0"/>
                          <a:cs typeface="Arial" panose="020B0604020202020204" pitchFamily="34" charset="0"/>
                        </a:rPr>
                        <a:t>ESC key </a:t>
                      </a:r>
                      <a:r>
                        <a:rPr lang="en-US" sz="20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800" b="1" dirty="0">
                          <a:solidFill>
                            <a:srgbClr val="D9D9D9"/>
                          </a:solidFill>
                          <a:latin typeface="Arial" panose="020B0604020202020204" pitchFamily="34" charset="0"/>
                          <a:cs typeface="Arial" panose="020B0604020202020204" pitchFamily="34" charset="0"/>
                        </a:rPr>
                        <a:t>F5</a:t>
                      </a:r>
                      <a:r>
                        <a:rPr lang="en-US" sz="1800" baseline="0" dirty="0">
                          <a:solidFill>
                            <a:srgbClr val="D9D9D9"/>
                          </a:solidFill>
                          <a:latin typeface="Arial" panose="020B0604020202020204" pitchFamily="34" charset="0"/>
                          <a:cs typeface="Arial" panose="020B0604020202020204" pitchFamily="34" charset="0"/>
                        </a:rPr>
                        <a:t> </a:t>
                      </a:r>
                      <a:endParaRPr lang="en-US" sz="18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308827">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When you are ready to have your poster printed go online to </a:t>
                      </a:r>
                      <a:r>
                        <a:rPr lang="en-US" sz="1800" noProof="0" dirty="0" err="1">
                          <a:solidFill>
                            <a:srgbClr val="FFC000"/>
                          </a:solidFill>
                          <a:latin typeface="Arial"/>
                          <a:cs typeface="Arial"/>
                        </a:rPr>
                        <a:t>PosterPresentations.com</a:t>
                      </a:r>
                      <a:r>
                        <a:rPr lang="en-US" sz="1800" noProof="0" dirty="0">
                          <a:solidFill>
                            <a:srgbClr val="D9D9D9"/>
                          </a:solidFill>
                          <a:latin typeface="Arial"/>
                          <a:cs typeface="Arial"/>
                        </a:rPr>
                        <a:t> and click on the "</a:t>
                      </a:r>
                      <a:r>
                        <a:rPr lang="en-US" sz="1800" noProof="0" dirty="0">
                          <a:solidFill>
                            <a:srgbClr val="FFC000"/>
                          </a:solidFill>
                          <a:latin typeface="Arial"/>
                          <a:cs typeface="Arial"/>
                        </a:rPr>
                        <a:t>Order Your Poster</a:t>
                      </a:r>
                      <a:r>
                        <a:rPr lang="en-US" sz="1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800" noProof="0" dirty="0">
                          <a:solidFill>
                            <a:srgbClr val="D9D9D9"/>
                          </a:solidFill>
                          <a:latin typeface="Arial"/>
                          <a:cs typeface="Arial"/>
                        </a:rPr>
                      </a:br>
                      <a:r>
                        <a:rPr lang="en-US" sz="1800" noProof="0" dirty="0">
                          <a:solidFill>
                            <a:srgbClr val="D9D9D9"/>
                          </a:solidFill>
                          <a:latin typeface="Arial"/>
                          <a:cs typeface="Arial"/>
                        </a:rPr>
                        <a:t>Go to </a:t>
                      </a:r>
                      <a:r>
                        <a:rPr lang="en-US" sz="1800" noProof="0" dirty="0" err="1">
                          <a:solidFill>
                            <a:srgbClr val="FFC000"/>
                          </a:solidFill>
                          <a:latin typeface="Arial"/>
                          <a:cs typeface="Arial"/>
                        </a:rPr>
                        <a:t>PosterPresentations.com</a:t>
                      </a:r>
                      <a:r>
                        <a:rPr lang="en-US" sz="1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047130">
                <a:tc gridSpan="3">
                  <a:txBody>
                    <a:bodyPr/>
                    <a:lstStyle/>
                    <a:p>
                      <a:endParaRPr lang="en-US" sz="1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130052">
                <a:tc gridSpan="2">
                  <a:txBody>
                    <a:bodyPr/>
                    <a:lstStyle/>
                    <a:p>
                      <a:pPr>
                        <a:lnSpc>
                          <a:spcPts val="2600"/>
                        </a:lnSpc>
                      </a:pPr>
                      <a:r>
                        <a:rPr lang="en-US" sz="1800" dirty="0">
                          <a:solidFill>
                            <a:schemeClr val="bg1">
                              <a:lumMod val="85000"/>
                            </a:schemeClr>
                          </a:solidFill>
                          <a:latin typeface="Arial"/>
                          <a:cs typeface="Arial"/>
                        </a:rPr>
                        <a:t>© 2022</a:t>
                      </a:r>
                      <a:r>
                        <a:rPr lang="en-US" sz="1800" baseline="0" dirty="0">
                          <a:solidFill>
                            <a:schemeClr val="bg1">
                              <a:lumMod val="85000"/>
                            </a:schemeClr>
                          </a:solidFill>
                          <a:latin typeface="Arial"/>
                          <a:cs typeface="Arial"/>
                        </a:rPr>
                        <a:t> </a:t>
                      </a:r>
                      <a:r>
                        <a:rPr lang="en-US" sz="1800" dirty="0" err="1">
                          <a:solidFill>
                            <a:schemeClr val="bg1">
                              <a:lumMod val="85000"/>
                            </a:schemeClr>
                          </a:solidFill>
                          <a:latin typeface="Arial"/>
                          <a:cs typeface="Arial"/>
                        </a:rPr>
                        <a:t>PosterPresentations.com</a:t>
                      </a:r>
                      <a:br>
                        <a:rPr lang="en-US" sz="1800" dirty="0">
                          <a:solidFill>
                            <a:schemeClr val="bg1">
                              <a:lumMod val="85000"/>
                            </a:schemeClr>
                          </a:solidFill>
                          <a:latin typeface="Arial"/>
                          <a:cs typeface="Arial"/>
                        </a:rPr>
                      </a:br>
                      <a:r>
                        <a:rPr lang="en-US" sz="1800" dirty="0">
                          <a:solidFill>
                            <a:schemeClr val="bg1">
                              <a:lumMod val="85000"/>
                            </a:schemeClr>
                          </a:solidFill>
                          <a:latin typeface="Arial"/>
                          <a:cs typeface="Arial"/>
                        </a:rPr>
                        <a:t>2117 Fourth Street ,</a:t>
                      </a:r>
                      <a:r>
                        <a:rPr lang="en-US" sz="1800" baseline="0" dirty="0">
                          <a:solidFill>
                            <a:schemeClr val="bg1">
                              <a:lumMod val="85000"/>
                            </a:schemeClr>
                          </a:solidFill>
                          <a:latin typeface="Arial"/>
                          <a:cs typeface="Arial"/>
                        </a:rPr>
                        <a:t> STE C        </a:t>
                      </a:r>
                    </a:p>
                    <a:p>
                      <a:pPr>
                        <a:lnSpc>
                          <a:spcPts val="2600"/>
                        </a:lnSpc>
                      </a:pPr>
                      <a:r>
                        <a:rPr lang="en-US" sz="1800" baseline="0" dirty="0">
                          <a:solidFill>
                            <a:schemeClr val="bg1">
                              <a:lumMod val="85000"/>
                            </a:schemeClr>
                          </a:solidFill>
                          <a:latin typeface="Arial"/>
                          <a:cs typeface="Arial"/>
                        </a:rPr>
                        <a:t>Berkeley CA 94710 USA</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D0D0D0"/>
                          </a:solidFill>
                          <a:latin typeface="Arial"/>
                          <a:cs typeface="Arial"/>
                        </a:rPr>
                        <a:t>For complete tutorials</a:t>
                      </a:r>
                      <a:r>
                        <a:rPr lang="en-US" sz="1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400" b="1" dirty="0">
                          <a:solidFill>
                            <a:srgbClr val="FFC000"/>
                          </a:solidFill>
                          <a:latin typeface="Arial"/>
                          <a:cs typeface="Arial"/>
                        </a:rPr>
                        <a:t>https://</a:t>
                      </a:r>
                      <a:r>
                        <a:rPr lang="en-US" sz="1400" b="1" dirty="0" err="1">
                          <a:solidFill>
                            <a:srgbClr val="FFC000"/>
                          </a:solidFill>
                          <a:latin typeface="Arial"/>
                          <a:cs typeface="Arial"/>
                        </a:rPr>
                        <a:t>www.posterpresentations.com</a:t>
                      </a:r>
                      <a:r>
                        <a:rPr lang="en-US" sz="1400" b="1" dirty="0">
                          <a:solidFill>
                            <a:srgbClr val="FFC000"/>
                          </a:solidFill>
                          <a:latin typeface="Arial"/>
                          <a:cs typeface="Arial"/>
                        </a:rPr>
                        <a:t>/</a:t>
                      </a:r>
                      <a:r>
                        <a:rPr lang="en-US" sz="1400" b="1" dirty="0" err="1">
                          <a:solidFill>
                            <a:srgbClr val="FFC000"/>
                          </a:solidFill>
                          <a:latin typeface="Arial"/>
                          <a:cs typeface="Arial"/>
                        </a:rPr>
                        <a:t>helpdesk.html</a:t>
                      </a:r>
                      <a:endParaRPr lang="en-US" sz="9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grpSp>
        <p:nvGrpSpPr>
          <p:cNvPr id="5" name="Group 4">
            <a:extLst>
              <a:ext uri="{FF2B5EF4-FFF2-40B4-BE49-F238E27FC236}">
                <a16:creationId xmlns:a16="http://schemas.microsoft.com/office/drawing/2014/main" id="{3776F652-0B05-796D-0743-D471C1E61465}"/>
              </a:ext>
            </a:extLst>
          </p:cNvPr>
          <p:cNvGrpSpPr/>
          <p:nvPr userDrawn="1"/>
        </p:nvGrpSpPr>
        <p:grpSpPr>
          <a:xfrm>
            <a:off x="0" y="-29666"/>
            <a:ext cx="21388388" cy="4314166"/>
            <a:chOff x="0" y="-1"/>
            <a:chExt cx="12192000" cy="1219223"/>
          </a:xfrm>
        </p:grpSpPr>
        <p:sp>
          <p:nvSpPr>
            <p:cNvPr id="6" name="Document 5">
              <a:extLst>
                <a:ext uri="{FF2B5EF4-FFF2-40B4-BE49-F238E27FC236}">
                  <a16:creationId xmlns:a16="http://schemas.microsoft.com/office/drawing/2014/main" id="{E08493CA-86D3-9278-2DC8-D1B59AC17CEB}"/>
                </a:ext>
              </a:extLst>
            </p:cNvPr>
            <p:cNvSpPr/>
            <p:nvPr/>
          </p:nvSpPr>
          <p:spPr>
            <a:xfrm>
              <a:off x="0" y="89065"/>
              <a:ext cx="12192000" cy="1130157"/>
            </a:xfrm>
            <a:prstGeom prst="flowChartDocument">
              <a:avLst/>
            </a:prstGeom>
            <a:gradFill>
              <a:gsLst>
                <a:gs pos="0">
                  <a:srgbClr val="C00000"/>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cument 6">
              <a:extLst>
                <a:ext uri="{FF2B5EF4-FFF2-40B4-BE49-F238E27FC236}">
                  <a16:creationId xmlns:a16="http://schemas.microsoft.com/office/drawing/2014/main" id="{A5A0A1A7-58C9-9041-B034-4A93267DEC05}"/>
                </a:ext>
              </a:extLst>
            </p:cNvPr>
            <p:cNvSpPr/>
            <p:nvPr/>
          </p:nvSpPr>
          <p:spPr>
            <a:xfrm>
              <a:off x="0" y="-1"/>
              <a:ext cx="12192000" cy="1130157"/>
            </a:xfrm>
            <a:prstGeom prst="flowChart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086753" y="29699043"/>
            <a:ext cx="1578661" cy="230633"/>
          </a:xfrm>
          <a:prstGeom prst="rect">
            <a:avLst/>
          </a:prstGeom>
          <a:noFill/>
          <a:ln w="9525">
            <a:noFill/>
            <a:miter lim="800000"/>
            <a:headEnd/>
            <a:tailEnd/>
          </a:ln>
          <a:effectLst/>
        </p:spPr>
        <p:txBody>
          <a:bodyPr wrap="square" lIns="63187" tIns="31588" rIns="63187" bIns="31588">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7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3448820764"/>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BF9C3F-CDFF-4F83-4C13-624A223AEFF8}"/>
              </a:ext>
            </a:extLst>
          </p:cNvPr>
          <p:cNvSpPr>
            <a:spLocks noGrp="1"/>
          </p:cNvSpPr>
          <p:nvPr>
            <p:ph type="body" sz="quarter" idx="10"/>
          </p:nvPr>
        </p:nvSpPr>
        <p:spPr>
          <a:xfrm>
            <a:off x="440616" y="5365571"/>
            <a:ext cx="10101856" cy="5982714"/>
          </a:xfrm>
        </p:spPr>
        <p:txBody>
          <a:bodyPr/>
          <a:lstStyle/>
          <a:p>
            <a:r>
              <a:rPr lang="en-US" dirty="0"/>
              <a:t>This project presents a machine-learning framework designed to ensure </a:t>
            </a:r>
            <a:r>
              <a:rPr lang="en-US" b="1" dirty="0"/>
              <a:t>accurate and tamper-free solar power forecasting</a:t>
            </a:r>
            <a:r>
              <a:rPr lang="en-US" dirty="0"/>
              <a:t>. As solar energy becomes essential for grid stability and sustainable power management, any manipulation or errors in forecast data can lead to </a:t>
            </a:r>
            <a:r>
              <a:rPr lang="en-US" b="1" dirty="0"/>
              <a:t>operational failures, financial losses, and unreliable energy decisions</a:t>
            </a:r>
            <a:r>
              <a:rPr lang="en-US" dirty="0"/>
              <a:t>. To address this, the system uses historical weather data and AC power records to train models such as </a:t>
            </a:r>
            <a:r>
              <a:rPr lang="en-US" b="1" dirty="0"/>
              <a:t>Random Forest, Gradient Boosting, </a:t>
            </a:r>
            <a:r>
              <a:rPr lang="en-US" b="1" dirty="0" err="1"/>
              <a:t>XGBoost</a:t>
            </a:r>
            <a:r>
              <a:rPr lang="en-US" dirty="0"/>
              <a:t>, and a </a:t>
            </a:r>
            <a:r>
              <a:rPr lang="en-US" b="1" dirty="0"/>
              <a:t>Stacking Model</a:t>
            </a:r>
            <a:r>
              <a:rPr lang="en-US" dirty="0"/>
              <a:t> to predict expected solar output. By comparing predicted values with actual measurements, the system identifies </a:t>
            </a:r>
            <a:r>
              <a:rPr lang="en-US" b="1" dirty="0"/>
              <a:t>anomalies or unusual deviations</a:t>
            </a:r>
            <a:r>
              <a:rPr lang="en-US" dirty="0"/>
              <a:t> that indicate possible tampering.</a:t>
            </a:r>
          </a:p>
          <a:p>
            <a:r>
              <a:rPr lang="en-US" dirty="0"/>
              <a:t>Model performance is evaluated using </a:t>
            </a:r>
            <a:r>
              <a:rPr lang="en-US" b="1" dirty="0"/>
              <a:t>MAE, RMSE, and R² Score</a:t>
            </a:r>
            <a:r>
              <a:rPr lang="en-US" dirty="0"/>
              <a:t> for forecasting accuracy and </a:t>
            </a:r>
            <a:r>
              <a:rPr lang="en-US" b="1" dirty="0"/>
              <a:t>Accuracy, Precision, Recall, and F1-Score</a:t>
            </a:r>
            <a:r>
              <a:rPr lang="en-US" dirty="0"/>
              <a:t> for tampering detection. Results show that the </a:t>
            </a:r>
            <a:r>
              <a:rPr lang="en-US" b="1" dirty="0"/>
              <a:t>Stacking Model performs best</a:t>
            </a:r>
            <a:r>
              <a:rPr lang="en-US" dirty="0"/>
              <a:t>, offering strong prediction reliability and effective detection of manipulated forecast data. Overall, this project enhances </a:t>
            </a:r>
            <a:r>
              <a:rPr lang="en-US" b="1" dirty="0"/>
              <a:t>data integrity, real-time monitoring, and operational transparency</a:t>
            </a:r>
            <a:r>
              <a:rPr lang="en-US" dirty="0"/>
              <a:t>, helping build a more secure and trustworthy solar energy system.</a:t>
            </a:r>
          </a:p>
          <a:p>
            <a:endParaRPr lang="en-US" dirty="0">
              <a:solidFill>
                <a:schemeClr val="tx1"/>
              </a:solidFill>
            </a:endParaRPr>
          </a:p>
        </p:txBody>
      </p:sp>
      <p:sp>
        <p:nvSpPr>
          <p:cNvPr id="3" name="Text Placeholder 2">
            <a:extLst>
              <a:ext uri="{FF2B5EF4-FFF2-40B4-BE49-F238E27FC236}">
                <a16:creationId xmlns:a16="http://schemas.microsoft.com/office/drawing/2014/main" id="{C1DDD53F-1B13-4853-CA49-1F664B33EDE1}"/>
              </a:ext>
            </a:extLst>
          </p:cNvPr>
          <p:cNvSpPr>
            <a:spLocks noGrp="1"/>
          </p:cNvSpPr>
          <p:nvPr>
            <p:ph type="body" sz="quarter" idx="11"/>
          </p:nvPr>
        </p:nvSpPr>
        <p:spPr/>
        <p:txBody>
          <a:bodyPr/>
          <a:lstStyle/>
          <a:p>
            <a:r>
              <a:rPr lang="en-IN" dirty="0"/>
              <a:t>Abstract </a:t>
            </a:r>
            <a:endParaRPr lang="en-US" dirty="0"/>
          </a:p>
        </p:txBody>
      </p:sp>
      <p:sp>
        <p:nvSpPr>
          <p:cNvPr id="4" name="Text Placeholder 3">
            <a:extLst>
              <a:ext uri="{FF2B5EF4-FFF2-40B4-BE49-F238E27FC236}">
                <a16:creationId xmlns:a16="http://schemas.microsoft.com/office/drawing/2014/main" id="{D3F3E970-12C0-426D-4EC7-4ECA9CAFED3D}"/>
              </a:ext>
            </a:extLst>
          </p:cNvPr>
          <p:cNvSpPr>
            <a:spLocks noGrp="1"/>
          </p:cNvSpPr>
          <p:nvPr>
            <p:ph type="body" sz="quarter" idx="20"/>
          </p:nvPr>
        </p:nvSpPr>
        <p:spPr>
          <a:xfrm>
            <a:off x="758070" y="22092900"/>
            <a:ext cx="10096349" cy="566030"/>
          </a:xfrm>
        </p:spPr>
        <p:txBody>
          <a:bodyPr/>
          <a:lstStyle/>
          <a:p>
            <a:r>
              <a:rPr lang="en-IN" dirty="0"/>
              <a:t>TECHNOLOGIES USED</a:t>
            </a:r>
            <a:endParaRPr lang="en-US" dirty="0"/>
          </a:p>
        </p:txBody>
      </p:sp>
      <p:sp>
        <p:nvSpPr>
          <p:cNvPr id="5" name="Text Placeholder 4">
            <a:extLst>
              <a:ext uri="{FF2B5EF4-FFF2-40B4-BE49-F238E27FC236}">
                <a16:creationId xmlns:a16="http://schemas.microsoft.com/office/drawing/2014/main" id="{81449285-033E-D0C1-DA23-AD9CAAF8B4D4}"/>
              </a:ext>
            </a:extLst>
          </p:cNvPr>
          <p:cNvSpPr>
            <a:spLocks noGrp="1"/>
          </p:cNvSpPr>
          <p:nvPr>
            <p:ph type="body" sz="quarter" idx="25"/>
          </p:nvPr>
        </p:nvSpPr>
        <p:spPr/>
        <p:txBody>
          <a:bodyPr/>
          <a:lstStyle/>
          <a:p>
            <a:r>
              <a:rPr lang="en-IN" dirty="0"/>
              <a:t>PROBLEM STATEMENT &amp; OBJECTIVES</a:t>
            </a:r>
            <a:endParaRPr lang="en-US" dirty="0"/>
          </a:p>
        </p:txBody>
      </p:sp>
      <p:sp>
        <p:nvSpPr>
          <p:cNvPr id="6" name="Text Placeholder 5">
            <a:extLst>
              <a:ext uri="{FF2B5EF4-FFF2-40B4-BE49-F238E27FC236}">
                <a16:creationId xmlns:a16="http://schemas.microsoft.com/office/drawing/2014/main" id="{C8428546-4B8F-ED87-4FBD-AEBA5D065157}"/>
              </a:ext>
            </a:extLst>
          </p:cNvPr>
          <p:cNvSpPr>
            <a:spLocks noGrp="1"/>
          </p:cNvSpPr>
          <p:nvPr>
            <p:ph type="body" sz="quarter" idx="26"/>
          </p:nvPr>
        </p:nvSpPr>
        <p:spPr>
          <a:xfrm>
            <a:off x="10846594" y="5365571"/>
            <a:ext cx="10093752" cy="6413601"/>
          </a:xfrm>
        </p:spPr>
        <p:txBody>
          <a:bodyPr/>
          <a:lstStyle/>
          <a:p>
            <a:r>
              <a:rPr lang="en-IN" b="1" dirty="0"/>
              <a:t>Problem Statement:</a:t>
            </a:r>
            <a:endParaRPr lang="en-US" b="1" dirty="0">
              <a:solidFill>
                <a:schemeClr val="tx1"/>
              </a:solidFill>
            </a:endParaRPr>
          </a:p>
          <a:p>
            <a:r>
              <a:rPr lang="en-US" dirty="0"/>
              <a:t>Solar power forecasting plays a crucial role in grid stability and energy planning, but the data used for these predictions is often affected by </a:t>
            </a:r>
            <a:r>
              <a:rPr lang="en-US" b="1" dirty="0"/>
              <a:t>sensor faults, transmission errors, or intentional tampering</a:t>
            </a:r>
            <a:r>
              <a:rPr lang="en-US" dirty="0"/>
              <a:t>. Such manipulated data leads to inaccurate forecasts, operational risks, and financial losses. Existing rule-based systems cannot effectively detect complex anomalies in solar data, creating a need for an intelligent and reliable tampering-detection solution.</a:t>
            </a:r>
            <a:endParaRPr lang="en-IN" dirty="0"/>
          </a:p>
          <a:p>
            <a:r>
              <a:rPr lang="en-IN" b="1" dirty="0"/>
              <a:t>Objectives:</a:t>
            </a:r>
          </a:p>
          <a:p>
            <a:r>
              <a:rPr lang="en-IN" dirty="0"/>
              <a:t>• Develop an ML-based system to detect tampered or anomalous solar forecast data.</a:t>
            </a:r>
            <a:br>
              <a:rPr lang="en-IN" dirty="0"/>
            </a:br>
            <a:r>
              <a:rPr lang="en-IN" dirty="0"/>
              <a:t>• Collect, preprocess, and structure real and forecasted AC power data for accurate model training.</a:t>
            </a:r>
            <a:br>
              <a:rPr lang="en-IN" dirty="0"/>
            </a:br>
            <a:r>
              <a:rPr lang="en-IN" dirty="0"/>
              <a:t>• Predict AC power output using models such as Random Forest, Gradient Boosting, and </a:t>
            </a:r>
            <a:r>
              <a:rPr lang="en-IN" dirty="0" err="1"/>
              <a:t>XGBoost</a:t>
            </a:r>
            <a:r>
              <a:rPr lang="en-IN" dirty="0"/>
              <a:t>.</a:t>
            </a:r>
            <a:br>
              <a:rPr lang="en-IN" dirty="0"/>
            </a:br>
            <a:r>
              <a:rPr lang="en-IN" dirty="0"/>
              <a:t>• Compare predicted vs. actual AC power values to identify abnormal deviations.</a:t>
            </a:r>
            <a:br>
              <a:rPr lang="en-IN" dirty="0"/>
            </a:br>
            <a:r>
              <a:rPr lang="en-IN" dirty="0"/>
              <a:t>• Visualize predictions and anomalies using graphs for better interpretability.</a:t>
            </a:r>
            <a:br>
              <a:rPr lang="en-IN" dirty="0"/>
            </a:br>
            <a:endParaRPr lang="en-IN" dirty="0"/>
          </a:p>
          <a:p>
            <a:endParaRPr lang="en-IN" dirty="0"/>
          </a:p>
        </p:txBody>
      </p:sp>
      <p:sp>
        <p:nvSpPr>
          <p:cNvPr id="7" name="Text Placeholder 6">
            <a:extLst>
              <a:ext uri="{FF2B5EF4-FFF2-40B4-BE49-F238E27FC236}">
                <a16:creationId xmlns:a16="http://schemas.microsoft.com/office/drawing/2014/main" id="{7256DDE5-B2D5-DB8B-DDA4-04D5A709C8FC}"/>
              </a:ext>
            </a:extLst>
          </p:cNvPr>
          <p:cNvSpPr>
            <a:spLocks noGrp="1"/>
          </p:cNvSpPr>
          <p:nvPr>
            <p:ph type="body" sz="quarter" idx="27"/>
          </p:nvPr>
        </p:nvSpPr>
        <p:spPr>
          <a:xfrm>
            <a:off x="10842726" y="11435299"/>
            <a:ext cx="10090978" cy="566030"/>
          </a:xfrm>
        </p:spPr>
        <p:txBody>
          <a:bodyPr/>
          <a:lstStyle/>
          <a:p>
            <a:r>
              <a:rPr lang="en-IN" dirty="0"/>
              <a:t>MAJOR MODULES</a:t>
            </a:r>
            <a:endParaRPr lang="en-US" dirty="0"/>
          </a:p>
        </p:txBody>
      </p:sp>
      <p:sp>
        <p:nvSpPr>
          <p:cNvPr id="8" name="Text Placeholder 7">
            <a:extLst>
              <a:ext uri="{FF2B5EF4-FFF2-40B4-BE49-F238E27FC236}">
                <a16:creationId xmlns:a16="http://schemas.microsoft.com/office/drawing/2014/main" id="{0B8CD334-7767-302B-F915-1C8696F87143}"/>
              </a:ext>
            </a:extLst>
          </p:cNvPr>
          <p:cNvSpPr>
            <a:spLocks noGrp="1"/>
          </p:cNvSpPr>
          <p:nvPr>
            <p:ph type="body" sz="quarter" idx="28"/>
          </p:nvPr>
        </p:nvSpPr>
        <p:spPr>
          <a:xfrm>
            <a:off x="11074367" y="12264291"/>
            <a:ext cx="10094847" cy="4012944"/>
          </a:xfrm>
        </p:spPr>
        <p:txBody>
          <a:bodyPr/>
          <a:lstStyle/>
          <a:p>
            <a:r>
              <a:rPr lang="en-IN" b="1" dirty="0"/>
              <a:t>Data Collection Module:</a:t>
            </a:r>
            <a:r>
              <a:rPr lang="en-IN" dirty="0"/>
              <a:t> Gathers AC power output and weather data (irradiance, temperature, humidity, wind speed).</a:t>
            </a:r>
            <a:br>
              <a:rPr lang="en-IN" dirty="0"/>
            </a:br>
            <a:r>
              <a:rPr lang="en-IN" dirty="0"/>
              <a:t>• </a:t>
            </a:r>
            <a:r>
              <a:rPr lang="en-IN" b="1" dirty="0"/>
              <a:t>Data Preprocessing Module:</a:t>
            </a:r>
            <a:r>
              <a:rPr lang="en-IN" dirty="0"/>
              <a:t> Cleans data, fixes missing values, aligns timestamps, and prepares features.</a:t>
            </a:r>
            <a:br>
              <a:rPr lang="en-IN" dirty="0"/>
            </a:br>
            <a:r>
              <a:rPr lang="en-IN" dirty="0"/>
              <a:t>• </a:t>
            </a:r>
            <a:r>
              <a:rPr lang="en-IN" b="1" dirty="0"/>
              <a:t>Power Forecasting Module:</a:t>
            </a:r>
            <a:r>
              <a:rPr lang="en-IN" dirty="0"/>
              <a:t> Predicts AC power using Random Forest, Gradient Boosting, </a:t>
            </a:r>
            <a:r>
              <a:rPr lang="en-IN" dirty="0" err="1"/>
              <a:t>XGBoost</a:t>
            </a:r>
            <a:r>
              <a:rPr lang="en-IN" dirty="0"/>
              <a:t>, and Stacking models.</a:t>
            </a:r>
            <a:br>
              <a:rPr lang="en-IN" dirty="0"/>
            </a:br>
            <a:r>
              <a:rPr lang="en-IN" dirty="0"/>
              <a:t>• </a:t>
            </a:r>
            <a:r>
              <a:rPr lang="en-IN" b="1" dirty="0"/>
              <a:t>Tampering Detection Module:</a:t>
            </a:r>
            <a:r>
              <a:rPr lang="en-IN" dirty="0"/>
              <a:t> Compares predicted vs actual values and identifies abnormal or tampered data.</a:t>
            </a:r>
            <a:br>
              <a:rPr lang="en-IN" dirty="0"/>
            </a:br>
            <a:r>
              <a:rPr lang="en-IN" dirty="0"/>
              <a:t>• </a:t>
            </a:r>
            <a:r>
              <a:rPr lang="en-IN" b="1" dirty="0"/>
              <a:t>Evaluation Module:</a:t>
            </a:r>
            <a:r>
              <a:rPr lang="en-IN" dirty="0"/>
              <a:t> Uses MAE, RMSE, R², Accuracy, Precision, Recall, and F1-Score to measure model performance.</a:t>
            </a:r>
            <a:br>
              <a:rPr lang="en-IN" dirty="0"/>
            </a:br>
            <a:r>
              <a:rPr lang="en-IN" dirty="0"/>
              <a:t>• </a:t>
            </a:r>
            <a:r>
              <a:rPr lang="en-IN" b="1" dirty="0"/>
              <a:t>Visualization Module:</a:t>
            </a:r>
            <a:r>
              <a:rPr lang="en-IN" dirty="0"/>
              <a:t> Displays graphs, anomalies, deviations, and summary insights through an interactive dashboard.</a:t>
            </a:r>
            <a:endParaRPr lang="en-US" dirty="0"/>
          </a:p>
        </p:txBody>
      </p:sp>
      <p:sp>
        <p:nvSpPr>
          <p:cNvPr id="9" name="Text Placeholder 8">
            <a:extLst>
              <a:ext uri="{FF2B5EF4-FFF2-40B4-BE49-F238E27FC236}">
                <a16:creationId xmlns:a16="http://schemas.microsoft.com/office/drawing/2014/main" id="{0A576C81-5C5A-2F04-C202-6C233F6B55A6}"/>
              </a:ext>
            </a:extLst>
          </p:cNvPr>
          <p:cNvSpPr>
            <a:spLocks noGrp="1"/>
          </p:cNvSpPr>
          <p:nvPr>
            <p:ph type="body" sz="quarter" idx="29"/>
          </p:nvPr>
        </p:nvSpPr>
        <p:spPr>
          <a:xfrm>
            <a:off x="11074367" y="22099523"/>
            <a:ext cx="10085926" cy="566030"/>
          </a:xfrm>
        </p:spPr>
        <p:txBody>
          <a:bodyPr/>
          <a:lstStyle/>
          <a:p>
            <a:r>
              <a:rPr lang="en-IN" dirty="0"/>
              <a:t>CONCLUSION &amp; FUTURE WORK</a:t>
            </a:r>
            <a:endParaRPr lang="en-US" dirty="0"/>
          </a:p>
        </p:txBody>
      </p:sp>
      <p:sp>
        <p:nvSpPr>
          <p:cNvPr id="10" name="Text Placeholder 9">
            <a:extLst>
              <a:ext uri="{FF2B5EF4-FFF2-40B4-BE49-F238E27FC236}">
                <a16:creationId xmlns:a16="http://schemas.microsoft.com/office/drawing/2014/main" id="{A5FECBFA-F7EE-4C4B-E1C3-18764914D15C}"/>
              </a:ext>
            </a:extLst>
          </p:cNvPr>
          <p:cNvSpPr>
            <a:spLocks noGrp="1"/>
          </p:cNvSpPr>
          <p:nvPr>
            <p:ph type="body" sz="quarter" idx="30"/>
          </p:nvPr>
        </p:nvSpPr>
        <p:spPr>
          <a:xfrm>
            <a:off x="11074367" y="23026372"/>
            <a:ext cx="10090978" cy="5736493"/>
          </a:xfrm>
        </p:spPr>
        <p:txBody>
          <a:bodyPr/>
          <a:lstStyle/>
          <a:p>
            <a:r>
              <a:rPr lang="en-US" b="1" dirty="0"/>
              <a:t>Conclusion</a:t>
            </a:r>
          </a:p>
          <a:p>
            <a:r>
              <a:rPr lang="en-US" dirty="0"/>
              <a:t>The </a:t>
            </a:r>
            <a:r>
              <a:rPr lang="en-US" i="1" dirty="0"/>
              <a:t>Solar Cheat Scan</a:t>
            </a:r>
            <a:r>
              <a:rPr lang="en-US" dirty="0"/>
              <a:t> project successfully demonstrates an intelligent and reliable machine learning–based framework for ensuring the accuracy and integrity of solar power forecasting. By combining advanced regression models with anomaly-detection classifiers, the system can accurately predict AC power output and effectively identify tampered or abnormal data points. The integration of weather parameters, historical generation data, and feature engineering allows the models to learn complex patterns that traditional rule-based methods cannot capture. As a result, the system enhances trust, transparency, and stability in solar energy operations, which are essential for modern power grids relying on renewable energy sources.</a:t>
            </a:r>
          </a:p>
          <a:p>
            <a:r>
              <a:rPr lang="en-US" dirty="0"/>
              <a:t>Overall, the project delivers a scalable and practical approach for monitoring solar forecast data with improved accuracy and real-time usability. The forecasting results, tamper-detection labels, and visual dashboards together provide users with actionable insights that support better decision-making and operational efficiency in solar power management.</a:t>
            </a:r>
          </a:p>
          <a:p>
            <a:endParaRPr lang="en-US" dirty="0"/>
          </a:p>
        </p:txBody>
      </p:sp>
      <p:sp>
        <p:nvSpPr>
          <p:cNvPr id="12" name="Text Placeholder 11">
            <a:extLst>
              <a:ext uri="{FF2B5EF4-FFF2-40B4-BE49-F238E27FC236}">
                <a16:creationId xmlns:a16="http://schemas.microsoft.com/office/drawing/2014/main" id="{170C702E-5733-3AD1-2B4C-BBEC7FAEB840}"/>
              </a:ext>
            </a:extLst>
          </p:cNvPr>
          <p:cNvSpPr>
            <a:spLocks noGrp="1"/>
          </p:cNvSpPr>
          <p:nvPr>
            <p:ph type="body" sz="quarter" idx="150"/>
          </p:nvPr>
        </p:nvSpPr>
        <p:spPr>
          <a:xfrm>
            <a:off x="2890078" y="2591044"/>
            <a:ext cx="15608232" cy="2183736"/>
          </a:xfrm>
          <a:solidFill>
            <a:schemeClr val="bg1">
              <a:lumMod val="95000"/>
            </a:schemeClr>
          </a:solidFill>
        </p:spPr>
        <p:txBody>
          <a:bodyPr>
            <a:noAutofit/>
          </a:bodyPr>
          <a:lstStyle/>
          <a:p>
            <a:r>
              <a:rPr lang="it-IT" sz="1800" b="1" dirty="0">
                <a:ln w="0"/>
                <a:solidFill>
                  <a:schemeClr val="tx1">
                    <a:lumMod val="95000"/>
                    <a:lumOff val="5000"/>
                  </a:schemeClr>
                </a:solidFill>
                <a:effectLst>
                  <a:outerShdw blurRad="38100" dist="19050" dir="2700000" algn="tl" rotWithShape="0">
                    <a:schemeClr val="dk1">
                      <a:alpha val="40000"/>
                    </a:schemeClr>
                  </a:outerShdw>
                </a:effectLst>
              </a:rPr>
              <a:t>Mohammad Samreen (2203A51829)</a:t>
            </a:r>
          </a:p>
          <a:p>
            <a:r>
              <a:rPr lang="it-IT" sz="1800" b="1" dirty="0">
                <a:ln w="0"/>
                <a:solidFill>
                  <a:schemeClr val="tx1">
                    <a:lumMod val="95000"/>
                    <a:lumOff val="5000"/>
                  </a:schemeClr>
                </a:solidFill>
                <a:effectLst>
                  <a:outerShdw blurRad="38100" dist="19050" dir="2700000" algn="tl" rotWithShape="0">
                    <a:schemeClr val="dk1">
                      <a:alpha val="40000"/>
                    </a:schemeClr>
                  </a:outerShdw>
                </a:effectLst>
              </a:rPr>
              <a:t>Annam Varshini (2203A51830)</a:t>
            </a:r>
            <a:br>
              <a:rPr lang="it-IT" sz="1800" b="1" dirty="0">
                <a:ln w="0"/>
                <a:solidFill>
                  <a:schemeClr val="tx1">
                    <a:lumMod val="95000"/>
                    <a:lumOff val="5000"/>
                  </a:schemeClr>
                </a:solidFill>
                <a:effectLst>
                  <a:outerShdw blurRad="38100" dist="19050" dir="2700000" algn="tl" rotWithShape="0">
                    <a:schemeClr val="dk1">
                      <a:alpha val="40000"/>
                    </a:schemeClr>
                  </a:outerShdw>
                </a:effectLst>
              </a:rPr>
            </a:br>
            <a:r>
              <a:rPr lang="it-IT" sz="1800" b="1" dirty="0">
                <a:ln w="0"/>
                <a:solidFill>
                  <a:schemeClr val="tx1">
                    <a:lumMod val="95000"/>
                    <a:lumOff val="5000"/>
                  </a:schemeClr>
                </a:solidFill>
                <a:effectLst>
                  <a:outerShdw blurRad="38100" dist="19050" dir="2700000" algn="tl" rotWithShape="0">
                    <a:schemeClr val="dk1">
                      <a:alpha val="40000"/>
                    </a:schemeClr>
                  </a:outerShdw>
                </a:effectLst>
              </a:rPr>
              <a:t>Rangi Vani priya (2203A51441)</a:t>
            </a:r>
            <a:br>
              <a:rPr lang="it-IT" sz="1800" b="1" dirty="0">
                <a:ln w="0"/>
                <a:solidFill>
                  <a:schemeClr val="tx1">
                    <a:lumMod val="95000"/>
                    <a:lumOff val="5000"/>
                  </a:schemeClr>
                </a:solidFill>
                <a:effectLst>
                  <a:outerShdw blurRad="38100" dist="19050" dir="2700000" algn="tl" rotWithShape="0">
                    <a:schemeClr val="dk1">
                      <a:alpha val="40000"/>
                    </a:schemeClr>
                  </a:outerShdw>
                </a:effectLst>
              </a:rPr>
            </a:br>
            <a:r>
              <a:rPr lang="it-IT" sz="1800" b="1" dirty="0">
                <a:ln w="0"/>
                <a:solidFill>
                  <a:schemeClr val="tx1">
                    <a:lumMod val="95000"/>
                    <a:lumOff val="5000"/>
                  </a:schemeClr>
                </a:solidFill>
                <a:effectLst>
                  <a:outerShdw blurRad="38100" dist="19050" dir="2700000" algn="tl" rotWithShape="0">
                    <a:schemeClr val="dk1">
                      <a:alpha val="40000"/>
                    </a:schemeClr>
                  </a:outerShdw>
                </a:effectLst>
              </a:rPr>
              <a:t>Devireddy Vinisha(2203A51200)</a:t>
            </a:r>
            <a:br>
              <a:rPr lang="it-IT" sz="1800" b="1" dirty="0">
                <a:ln w="0"/>
                <a:solidFill>
                  <a:schemeClr val="tx1">
                    <a:lumMod val="95000"/>
                    <a:lumOff val="5000"/>
                  </a:schemeClr>
                </a:solidFill>
                <a:effectLst>
                  <a:outerShdw blurRad="38100" dist="19050" dir="2700000" algn="tl" rotWithShape="0">
                    <a:schemeClr val="dk1">
                      <a:alpha val="40000"/>
                    </a:schemeClr>
                  </a:outerShdw>
                </a:effectLst>
              </a:rPr>
            </a:br>
            <a:r>
              <a:rPr lang="it-IT" sz="1800" b="1" dirty="0">
                <a:ln w="0"/>
                <a:solidFill>
                  <a:schemeClr val="tx1">
                    <a:lumMod val="95000"/>
                    <a:lumOff val="5000"/>
                  </a:schemeClr>
                </a:solidFill>
                <a:effectLst>
                  <a:outerShdw blurRad="38100" dist="19050" dir="2700000" algn="tl" rotWithShape="0">
                    <a:schemeClr val="dk1">
                      <a:alpha val="40000"/>
                    </a:schemeClr>
                  </a:outerShdw>
                </a:effectLst>
              </a:rPr>
              <a:t>Moola Harshitha (2203A51430)</a:t>
            </a:r>
          </a:p>
          <a:p>
            <a:r>
              <a:rPr lang="en-US" sz="1800" b="1" dirty="0">
                <a:ln w="0"/>
                <a:solidFill>
                  <a:schemeClr val="tx1">
                    <a:lumMod val="95000"/>
                    <a:lumOff val="5000"/>
                  </a:schemeClr>
                </a:solidFill>
                <a:effectLst>
                  <a:outerShdw blurRad="38100" dist="19050" dir="2700000" algn="tl" rotWithShape="0">
                    <a:schemeClr val="dk1">
                      <a:alpha val="40000"/>
                    </a:schemeClr>
                  </a:outerShdw>
                </a:effectLst>
              </a:rPr>
              <a:t>Under the guidance of</a:t>
            </a:r>
            <a:br>
              <a:rPr lang="en-US" sz="1800" b="1" dirty="0">
                <a:ln w="0"/>
                <a:solidFill>
                  <a:schemeClr val="tx1">
                    <a:lumMod val="95000"/>
                    <a:lumOff val="5000"/>
                  </a:schemeClr>
                </a:solidFill>
                <a:effectLst>
                  <a:outerShdw blurRad="38100" dist="19050" dir="2700000" algn="tl" rotWithShape="0">
                    <a:schemeClr val="dk1">
                      <a:alpha val="40000"/>
                    </a:schemeClr>
                  </a:outerShdw>
                </a:effectLst>
              </a:rPr>
            </a:br>
            <a:r>
              <a:rPr lang="en-US" sz="1800" b="1" dirty="0">
                <a:ln w="0"/>
                <a:solidFill>
                  <a:schemeClr val="tx1">
                    <a:lumMod val="95000"/>
                    <a:lumOff val="5000"/>
                  </a:schemeClr>
                </a:solidFill>
                <a:effectLst>
                  <a:outerShdw blurRad="38100" dist="19050" dir="2700000" algn="tl" rotWithShape="0">
                    <a:schemeClr val="dk1">
                      <a:alpha val="40000"/>
                    </a:schemeClr>
                  </a:outerShdw>
                </a:effectLst>
              </a:rPr>
              <a:t>Dr. V. Venkataramana  Professor, School of CS&amp;AI, SR University</a:t>
            </a:r>
          </a:p>
        </p:txBody>
      </p:sp>
      <p:sp>
        <p:nvSpPr>
          <p:cNvPr id="13" name="Text Placeholder 12">
            <a:extLst>
              <a:ext uri="{FF2B5EF4-FFF2-40B4-BE49-F238E27FC236}">
                <a16:creationId xmlns:a16="http://schemas.microsoft.com/office/drawing/2014/main" id="{7A884C8C-B5A3-EA17-D7AF-8FB21EF3CA9F}"/>
              </a:ext>
            </a:extLst>
          </p:cNvPr>
          <p:cNvSpPr>
            <a:spLocks noGrp="1"/>
          </p:cNvSpPr>
          <p:nvPr>
            <p:ph type="body" sz="quarter" idx="151"/>
          </p:nvPr>
        </p:nvSpPr>
        <p:spPr>
          <a:xfrm>
            <a:off x="2890078" y="1561586"/>
            <a:ext cx="16804690" cy="851720"/>
          </a:xfrm>
          <a:solidFill>
            <a:srgbClr val="00B0F0"/>
          </a:solidFill>
        </p:spPr>
        <p:txBody>
          <a:bodyPr>
            <a:normAutofit fontScale="85000" lnSpcReduction="20000"/>
          </a:bodyPr>
          <a:lstStyle/>
          <a:p>
            <a:r>
              <a:rPr lang="en-US" dirty="0">
                <a:ln w="0"/>
                <a:solidFill>
                  <a:schemeClr val="tx1"/>
                </a:solidFill>
                <a:effectLst>
                  <a:outerShdw blurRad="38100" dist="19050" dir="2700000" algn="tl" rotWithShape="0">
                    <a:schemeClr val="dk1">
                      <a:alpha val="40000"/>
                    </a:schemeClr>
                  </a:outerShdw>
                </a:effectLst>
              </a:rPr>
              <a:t>S</a:t>
            </a:r>
            <a:r>
              <a:rPr lang="en-IN" dirty="0">
                <a:ln w="0"/>
                <a:solidFill>
                  <a:schemeClr val="tx1"/>
                </a:solidFill>
                <a:effectLst>
                  <a:outerShdw blurRad="38100" dist="19050" dir="2700000" algn="tl" rotWithShape="0">
                    <a:schemeClr val="dk1">
                      <a:alpha val="40000"/>
                    </a:schemeClr>
                  </a:outerShdw>
                </a:effectLst>
              </a:rPr>
              <a:t>OLAR CHEAT SCAN : DETECTION OF TAMPERING OF SOLAR FORECASTING USING ML ALGORITHMS.</a:t>
            </a:r>
            <a:endParaRPr lang="en-US" dirty="0">
              <a:ln w="0"/>
              <a:solidFill>
                <a:schemeClr val="tx1"/>
              </a:solidFill>
              <a:effectLst>
                <a:outerShdw blurRad="38100" dist="19050" dir="2700000" algn="tl" rotWithShape="0">
                  <a:schemeClr val="dk1">
                    <a:alpha val="40000"/>
                  </a:schemeClr>
                </a:outerShdw>
              </a:effectLst>
            </a:endParaRPr>
          </a:p>
        </p:txBody>
      </p:sp>
      <p:sp>
        <p:nvSpPr>
          <p:cNvPr id="14" name="Text Placeholder 13">
            <a:extLst>
              <a:ext uri="{FF2B5EF4-FFF2-40B4-BE49-F238E27FC236}">
                <a16:creationId xmlns:a16="http://schemas.microsoft.com/office/drawing/2014/main" id="{17EE85F2-D9C7-0A56-452D-D273FBBA9DA2}"/>
              </a:ext>
            </a:extLst>
          </p:cNvPr>
          <p:cNvSpPr>
            <a:spLocks noGrp="1"/>
          </p:cNvSpPr>
          <p:nvPr>
            <p:ph type="body" sz="quarter" idx="153"/>
          </p:nvPr>
        </p:nvSpPr>
        <p:spPr>
          <a:xfrm>
            <a:off x="2890077" y="348659"/>
            <a:ext cx="16804691" cy="1117674"/>
          </a:xfrm>
        </p:spPr>
        <p:style>
          <a:lnRef idx="3">
            <a:schemeClr val="lt1"/>
          </a:lnRef>
          <a:fillRef idx="1">
            <a:schemeClr val="accent2"/>
          </a:fillRef>
          <a:effectRef idx="1">
            <a:schemeClr val="accent2"/>
          </a:effectRef>
          <a:fontRef idx="minor">
            <a:schemeClr val="lt1"/>
          </a:fontRef>
        </p:style>
        <p:txBody>
          <a:bodyPr>
            <a:normAutofit fontScale="77500" lnSpcReduction="20000"/>
          </a:bodyPr>
          <a:lstStyle/>
          <a:p>
            <a:r>
              <a:rPr lang="en-US"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SR UNIVERSITY</a:t>
            </a:r>
            <a:br>
              <a:rPr lang="en-US"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r>
              <a:rPr lang="en-US"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School of Computer Science &amp; Artificial Intelligence (CS&amp;AI)</a:t>
            </a:r>
          </a:p>
        </p:txBody>
      </p:sp>
      <p:pic>
        <p:nvPicPr>
          <p:cNvPr id="1026" name="Picture 2">
            <a:extLst>
              <a:ext uri="{FF2B5EF4-FFF2-40B4-BE49-F238E27FC236}">
                <a16:creationId xmlns:a16="http://schemas.microsoft.com/office/drawing/2014/main" id="{2F6A277B-CFC5-23E4-8C90-A2C75B1C8E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7496"/>
            <a:ext cx="2649415" cy="2286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3">
            <a:extLst>
              <a:ext uri="{FF2B5EF4-FFF2-40B4-BE49-F238E27FC236}">
                <a16:creationId xmlns:a16="http://schemas.microsoft.com/office/drawing/2014/main" id="{8A211C22-CC44-15A2-6E31-3598AFE31FF4}"/>
              </a:ext>
            </a:extLst>
          </p:cNvPr>
          <p:cNvSpPr txBox="1">
            <a:spLocks/>
          </p:cNvSpPr>
          <p:nvPr/>
        </p:nvSpPr>
        <p:spPr>
          <a:xfrm>
            <a:off x="454684" y="11422521"/>
            <a:ext cx="10096349" cy="566030"/>
          </a:xfrm>
          <a:prstGeom prst="rect">
            <a:avLst/>
          </a:prstGeom>
          <a:solidFill>
            <a:schemeClr val="accent5">
              <a:lumMod val="50000"/>
            </a:schemeClr>
          </a:solidFill>
        </p:spPr>
        <p:txBody>
          <a:bodyPr wrap="square" lIns="63307" tIns="63307" rIns="63307" bIns="63307" anchor="t" anchorCtr="0">
            <a:spAutoFit/>
          </a:bodyPr>
          <a:lstStyle>
            <a:lvl1pPr marL="0" indent="0" algn="ctr" defTabSz="3038715" rtl="0" eaLnBrk="1" latinLnBrk="0" hangingPunct="1">
              <a:spcBef>
                <a:spcPct val="20000"/>
              </a:spcBef>
              <a:buFont typeface="Arial" pitchFamily="34" charset="0"/>
              <a:buNone/>
              <a:defRPr sz="2800" b="1" u="none" kern="1200" baseline="0">
                <a:solidFill>
                  <a:schemeClr val="bg1"/>
                </a:solidFill>
                <a:latin typeface="Century Gothic" panose="020B0502020202020204" pitchFamily="34" charset="0"/>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a:lstStyle>
          <a:p>
            <a:r>
              <a:rPr lang="en-IN" dirty="0"/>
              <a:t>SYSTEM ARCHITECTURE / WORKFLOW</a:t>
            </a:r>
            <a:endParaRPr lang="en-US" dirty="0"/>
          </a:p>
        </p:txBody>
      </p:sp>
      <p:pic>
        <p:nvPicPr>
          <p:cNvPr id="16" name="Picture 15">
            <a:extLst>
              <a:ext uri="{FF2B5EF4-FFF2-40B4-BE49-F238E27FC236}">
                <a16:creationId xmlns:a16="http://schemas.microsoft.com/office/drawing/2014/main" id="{D8E1740C-B775-8F48-7EF4-200F774C2BB9}"/>
              </a:ext>
            </a:extLst>
          </p:cNvPr>
          <p:cNvPicPr>
            <a:picLocks noChangeAspect="1"/>
          </p:cNvPicPr>
          <p:nvPr/>
        </p:nvPicPr>
        <p:blipFill>
          <a:blip r:embed="rId4"/>
          <a:stretch>
            <a:fillRect/>
          </a:stretch>
        </p:blipFill>
        <p:spPr>
          <a:xfrm>
            <a:off x="3301245" y="16114245"/>
            <a:ext cx="4759911" cy="5509922"/>
          </a:xfrm>
          <a:prstGeom prst="rect">
            <a:avLst/>
          </a:prstGeom>
        </p:spPr>
      </p:pic>
      <p:sp>
        <p:nvSpPr>
          <p:cNvPr id="18" name="Rectangle 2">
            <a:extLst>
              <a:ext uri="{FF2B5EF4-FFF2-40B4-BE49-F238E27FC236}">
                <a16:creationId xmlns:a16="http://schemas.microsoft.com/office/drawing/2014/main" id="{6DDF9F20-1715-D699-947A-6157BA3DE756}"/>
              </a:ext>
            </a:extLst>
          </p:cNvPr>
          <p:cNvSpPr>
            <a:spLocks noGrp="1" noChangeArrowheads="1"/>
          </p:cNvSpPr>
          <p:nvPr>
            <p:ph type="body" sz="quarter" idx="96"/>
          </p:nvPr>
        </p:nvSpPr>
        <p:spPr bwMode="auto">
          <a:xfrm>
            <a:off x="1028700" y="12033128"/>
            <a:ext cx="9669512" cy="4081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Layer:</a:t>
            </a:r>
            <a:r>
              <a:rPr kumimoji="0" lang="en-US" altLang="en-US" sz="1800" b="0" i="0" u="none" strike="noStrike" cap="none" normalizeH="0" baseline="0" dirty="0">
                <a:ln>
                  <a:noFill/>
                </a:ln>
                <a:solidFill>
                  <a:schemeClr val="tx1"/>
                </a:solidFill>
                <a:effectLst/>
                <a:latin typeface="Arial" panose="020B0604020202020204" pitchFamily="34" charset="0"/>
              </a:rPr>
              <a:t> Collects solar AC power and weather data from sensors.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Preprocessing Layer:</a:t>
            </a:r>
            <a:r>
              <a:rPr kumimoji="0" lang="en-US" altLang="en-US" sz="1800" b="0" i="0" u="none" strike="noStrike" cap="none" normalizeH="0" baseline="0" dirty="0">
                <a:ln>
                  <a:noFill/>
                </a:ln>
                <a:solidFill>
                  <a:schemeClr val="tx1"/>
                </a:solidFill>
                <a:effectLst/>
                <a:latin typeface="Arial" panose="020B0604020202020204" pitchFamily="34" charset="0"/>
              </a:rPr>
              <a:t> Cleans data, aligns timestamps, and creates features.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Forecasting Layer:</a:t>
            </a:r>
            <a:r>
              <a:rPr kumimoji="0" lang="en-US" altLang="en-US" sz="1800" b="0" i="0" u="none" strike="noStrike" cap="none" normalizeH="0" baseline="0" dirty="0">
                <a:ln>
                  <a:noFill/>
                </a:ln>
                <a:solidFill>
                  <a:schemeClr val="tx1"/>
                </a:solidFill>
                <a:effectLst/>
                <a:latin typeface="Arial" panose="020B0604020202020204" pitchFamily="34" charset="0"/>
              </a:rPr>
              <a:t> ML models (RF, GBM, </a:t>
            </a:r>
            <a:r>
              <a:rPr kumimoji="0" lang="en-US" altLang="en-US" sz="1800" b="0" i="0" u="none" strike="noStrike" cap="none" normalizeH="0" baseline="0" dirty="0" err="1">
                <a:ln>
                  <a:noFill/>
                </a:ln>
                <a:solidFill>
                  <a:schemeClr val="tx1"/>
                </a:solidFill>
                <a:effectLst/>
                <a:latin typeface="Arial" panose="020B0604020202020204" pitchFamily="34" charset="0"/>
              </a:rPr>
              <a:t>XGBoost</a:t>
            </a:r>
            <a:r>
              <a:rPr kumimoji="0" lang="en-US" altLang="en-US" sz="1800" b="0" i="0" u="none" strike="noStrike" cap="none" normalizeH="0" baseline="0" dirty="0">
                <a:ln>
                  <a:noFill/>
                </a:ln>
                <a:solidFill>
                  <a:schemeClr val="tx1"/>
                </a:solidFill>
                <a:effectLst/>
                <a:latin typeface="Arial" panose="020B0604020202020204" pitchFamily="34" charset="0"/>
              </a:rPr>
              <a:t>, Stacking) predict expected AC power.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Tampering Detection Layer:</a:t>
            </a:r>
            <a:r>
              <a:rPr kumimoji="0" lang="en-US" altLang="en-US" sz="1800" b="0" i="0" u="none" strike="noStrike" cap="none" normalizeH="0" baseline="0" dirty="0">
                <a:ln>
                  <a:noFill/>
                </a:ln>
                <a:solidFill>
                  <a:schemeClr val="tx1"/>
                </a:solidFill>
                <a:effectLst/>
                <a:latin typeface="Arial" panose="020B0604020202020204" pitchFamily="34" charset="0"/>
              </a:rPr>
              <a:t> Compares predicted vs actual values to flag anomalies using classification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Evaluation Layer:</a:t>
            </a:r>
            <a:r>
              <a:rPr kumimoji="0" lang="en-US" altLang="en-US" sz="1800" b="0" i="0" u="none" strike="noStrike" cap="none" normalizeH="0" baseline="0" dirty="0">
                <a:ln>
                  <a:noFill/>
                </a:ln>
                <a:solidFill>
                  <a:schemeClr val="tx1"/>
                </a:solidFill>
                <a:effectLst/>
                <a:latin typeface="Arial" panose="020B0604020202020204" pitchFamily="34" charset="0"/>
              </a:rPr>
              <a:t> Uses MAE, RMSE, R², Accuracy, Precision, Recall, F1-Score to assess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Visualization Layer:</a:t>
            </a:r>
            <a:r>
              <a:rPr kumimoji="0" lang="en-US" altLang="en-US" sz="1800" b="0" i="0" u="none" strike="noStrike" cap="none" normalizeH="0" baseline="0" dirty="0">
                <a:ln>
                  <a:noFill/>
                </a:ln>
                <a:solidFill>
                  <a:schemeClr val="tx1"/>
                </a:solidFill>
                <a:effectLst/>
                <a:latin typeface="Arial" panose="020B0604020202020204" pitchFamily="34" charset="0"/>
              </a:rPr>
              <a:t> Dashboard shows predictions, anomalies, and future forecasts.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r>
              <a:rPr lang="en-IN" sz="1800" b="1" dirty="0"/>
              <a:t>Workflow Summary:</a:t>
            </a:r>
          </a:p>
          <a:p>
            <a:r>
              <a:rPr lang="en-IN" sz="1800" dirty="0"/>
              <a:t>Data collected → cleaned → model predicts AC power → predicted vs actual compared → deviations </a:t>
            </a:r>
            <a:r>
              <a:rPr lang="en-IN" sz="1800" dirty="0" err="1"/>
              <a:t>analyzed</a:t>
            </a:r>
            <a:r>
              <a:rPr lang="en-IN" sz="1800" dirty="0"/>
              <a:t> → tampering detected → results visualized on dashboard.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TextBox 26">
            <a:extLst>
              <a:ext uri="{FF2B5EF4-FFF2-40B4-BE49-F238E27FC236}">
                <a16:creationId xmlns:a16="http://schemas.microsoft.com/office/drawing/2014/main" id="{E98BB954-AD36-0AEA-0195-F0602D1AC737}"/>
              </a:ext>
            </a:extLst>
          </p:cNvPr>
          <p:cNvSpPr txBox="1"/>
          <p:nvPr/>
        </p:nvSpPr>
        <p:spPr>
          <a:xfrm flipV="1">
            <a:off x="3448050" y="15647817"/>
            <a:ext cx="18021300" cy="523220"/>
          </a:xfrm>
          <a:prstGeom prst="rect">
            <a:avLst/>
          </a:prstGeom>
          <a:noFill/>
        </p:spPr>
        <p:txBody>
          <a:bodyPr wrap="square">
            <a:spAutoFit/>
          </a:bodyPr>
          <a:lstStyle/>
          <a:p>
            <a:endParaRPr lang="en-IN" sz="2800" dirty="0"/>
          </a:p>
        </p:txBody>
      </p:sp>
      <p:pic>
        <p:nvPicPr>
          <p:cNvPr id="30" name="Picture 29">
            <a:extLst>
              <a:ext uri="{FF2B5EF4-FFF2-40B4-BE49-F238E27FC236}">
                <a16:creationId xmlns:a16="http://schemas.microsoft.com/office/drawing/2014/main" id="{AD591708-703C-1366-C5FF-6BCB6F948B98}"/>
              </a:ext>
            </a:extLst>
          </p:cNvPr>
          <p:cNvPicPr>
            <a:picLocks noChangeAspect="1"/>
          </p:cNvPicPr>
          <p:nvPr/>
        </p:nvPicPr>
        <p:blipFill>
          <a:blip r:embed="rId5"/>
          <a:stretch>
            <a:fillRect/>
          </a:stretch>
        </p:blipFill>
        <p:spPr>
          <a:xfrm>
            <a:off x="4118384" y="23026372"/>
            <a:ext cx="3634966" cy="2818740"/>
          </a:xfrm>
          <a:prstGeom prst="rect">
            <a:avLst/>
          </a:prstGeom>
        </p:spPr>
      </p:pic>
      <p:pic>
        <p:nvPicPr>
          <p:cNvPr id="31" name="Picture 6" descr="Exploring Data Visualization in Python: Matplotlib and Seaborn | Seldom  India">
            <a:extLst>
              <a:ext uri="{FF2B5EF4-FFF2-40B4-BE49-F238E27FC236}">
                <a16:creationId xmlns:a16="http://schemas.microsoft.com/office/drawing/2014/main" id="{BFFAA37F-DE08-8D1D-B554-504EB82AF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15153" y="22931120"/>
            <a:ext cx="3159213" cy="281874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Building Machine Learning Models with Scikit-learn - Open Source For You">
            <a:extLst>
              <a:ext uri="{FF2B5EF4-FFF2-40B4-BE49-F238E27FC236}">
                <a16:creationId xmlns:a16="http://schemas.microsoft.com/office/drawing/2014/main" id="{C9BD570A-5DA7-AAC2-9C73-D612AD0468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616" y="22989198"/>
            <a:ext cx="3420714" cy="293785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C79B733C-7AB5-0F77-736E-09B8373ABCE0}"/>
              </a:ext>
            </a:extLst>
          </p:cNvPr>
          <p:cNvPicPr>
            <a:picLocks noChangeAspect="1"/>
          </p:cNvPicPr>
          <p:nvPr/>
        </p:nvPicPr>
        <p:blipFill>
          <a:blip r:embed="rId8"/>
          <a:srcRect l="19435" t="1971" r="14506" b="5910"/>
          <a:stretch>
            <a:fillRect/>
          </a:stretch>
        </p:blipFill>
        <p:spPr>
          <a:xfrm>
            <a:off x="4296220" y="26353106"/>
            <a:ext cx="6350529" cy="3195512"/>
          </a:xfrm>
          <a:prstGeom prst="rect">
            <a:avLst/>
          </a:prstGeom>
        </p:spPr>
      </p:pic>
      <p:pic>
        <p:nvPicPr>
          <p:cNvPr id="38" name="Picture 37">
            <a:extLst>
              <a:ext uri="{FF2B5EF4-FFF2-40B4-BE49-F238E27FC236}">
                <a16:creationId xmlns:a16="http://schemas.microsoft.com/office/drawing/2014/main" id="{3EEC8196-33ED-0C31-2515-8DC96354325A}"/>
              </a:ext>
            </a:extLst>
          </p:cNvPr>
          <p:cNvPicPr>
            <a:picLocks noChangeAspect="1"/>
          </p:cNvPicPr>
          <p:nvPr/>
        </p:nvPicPr>
        <p:blipFill>
          <a:blip r:embed="rId9"/>
          <a:srcRect l="41914" t="36725" r="14661" b="43408"/>
          <a:stretch>
            <a:fillRect/>
          </a:stretch>
        </p:blipFill>
        <p:spPr>
          <a:xfrm>
            <a:off x="354891" y="27235032"/>
            <a:ext cx="3420714" cy="1345761"/>
          </a:xfrm>
          <a:prstGeom prst="rect">
            <a:avLst/>
          </a:prstGeom>
        </p:spPr>
      </p:pic>
      <p:pic>
        <p:nvPicPr>
          <p:cNvPr id="39" name="Picture 38">
            <a:extLst>
              <a:ext uri="{FF2B5EF4-FFF2-40B4-BE49-F238E27FC236}">
                <a16:creationId xmlns:a16="http://schemas.microsoft.com/office/drawing/2014/main" id="{0B5E3750-A3FB-BA81-DC5A-0356727B54BA}"/>
              </a:ext>
            </a:extLst>
          </p:cNvPr>
          <p:cNvPicPr>
            <a:picLocks noChangeAspect="1"/>
          </p:cNvPicPr>
          <p:nvPr/>
        </p:nvPicPr>
        <p:blipFill>
          <a:blip r:embed="rId10"/>
          <a:srcRect l="3971" t="14886" r="5029" b="-1448"/>
          <a:stretch>
            <a:fillRect/>
          </a:stretch>
        </p:blipFill>
        <p:spPr>
          <a:xfrm>
            <a:off x="11410950" y="16531856"/>
            <a:ext cx="9448800" cy="5092311"/>
          </a:xfrm>
          <a:prstGeom prst="rect">
            <a:avLst/>
          </a:prstGeom>
        </p:spPr>
      </p:pic>
    </p:spTree>
    <p:extLst>
      <p:ext uri="{BB962C8B-B14F-4D97-AF65-F5344CB8AC3E}">
        <p14:creationId xmlns:p14="http://schemas.microsoft.com/office/powerpoint/2010/main" val="2744535579"/>
      </p:ext>
    </p:extLst>
  </p:cSld>
  <p:clrMapOvr>
    <a:masterClrMapping/>
  </p:clrMapOvr>
</p:sld>
</file>

<file path=ppt/theme/theme1.xml><?xml version="1.0" encoding="utf-8"?>
<a:theme xmlns:a="http://schemas.openxmlformats.org/drawingml/2006/main" name="A1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1572</TotalTime>
  <Words>849</Words>
  <Application>Microsoft Office PowerPoint</Application>
  <PresentationFormat>Custom</PresentationFormat>
  <Paragraphs>31</Paragraphs>
  <Slides>1</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vt:i4>
      </vt:variant>
    </vt:vector>
  </HeadingPairs>
  <TitlesOfParts>
    <vt:vector size="9" baseType="lpstr">
      <vt:lpstr>Arial</vt:lpstr>
      <vt:lpstr>Arial Black</vt:lpstr>
      <vt:lpstr>Calibri</vt:lpstr>
      <vt:lpstr>Century Gothic</vt:lpstr>
      <vt:lpstr>Times New Roman</vt:lpstr>
      <vt:lpstr>Trebuchet MS</vt:lpstr>
      <vt:lpstr>A1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A1 PowerPoint Presentation</dc:title>
  <dc:subject>Research poster presentation template</dc:subject>
  <dc:creator>PosterPresentations.com</dc:creator>
  <cp:keywords>A1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MOHAMMED SAMREEN</cp:lastModifiedBy>
  <cp:revision>37</cp:revision>
  <dcterms:created xsi:type="dcterms:W3CDTF">2012-02-10T00:21:22Z</dcterms:created>
  <dcterms:modified xsi:type="dcterms:W3CDTF">2025-11-25T08:43:18Z</dcterms:modified>
  <cp:category>Research poster templates</cp:category>
</cp:coreProperties>
</file>